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0" r:id="rId4"/>
    <p:sldId id="279" r:id="rId5"/>
    <p:sldId id="262" r:id="rId6"/>
    <p:sldId id="264" r:id="rId7"/>
    <p:sldId id="263" r:id="rId8"/>
    <p:sldId id="266" r:id="rId9"/>
    <p:sldId id="265" r:id="rId10"/>
    <p:sldId id="267" r:id="rId11"/>
    <p:sldId id="268" r:id="rId12"/>
    <p:sldId id="269" r:id="rId13"/>
    <p:sldId id="274" r:id="rId14"/>
    <p:sldId id="270" r:id="rId15"/>
    <p:sldId id="276" r:id="rId16"/>
    <p:sldId id="277" r:id="rId17"/>
    <p:sldId id="278" r:id="rId18"/>
    <p:sldId id="271" r:id="rId19"/>
  </p:sldIdLst>
  <p:sldSz cx="12192000" cy="6858000"/>
  <p:notesSz cx="6642100" cy="977265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63C"/>
    <a:srgbClr val="0076BB"/>
    <a:srgbClr val="79B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>
      <p:cViewPr varScale="1">
        <p:scale>
          <a:sx n="79" d="100"/>
          <a:sy n="79" d="100"/>
        </p:scale>
        <p:origin x="1296" y="72"/>
      </p:cViewPr>
      <p:guideLst>
        <p:guide orient="horz" pos="52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62375" y="0"/>
            <a:ext cx="28781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989B7-B217-4C86-B94B-0A9D200FB28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82113"/>
            <a:ext cx="28781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62375" y="9282113"/>
            <a:ext cx="28781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DF0E1-22EC-4982-90FE-797EA29A03B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679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62375" y="0"/>
            <a:ext cx="2878138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009E-F3EC-694E-B9C8-7099825437E3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1050" cy="3297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3575" y="4703763"/>
            <a:ext cx="53149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2113"/>
            <a:ext cx="2878138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62375" y="9282113"/>
            <a:ext cx="2878138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4476-CF5C-6643-BB12-C77ED7D04F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62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1050" cy="32972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4476-CF5C-6643-BB12-C77ED7D04F0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316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1050" cy="32972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4476-CF5C-6643-BB12-C77ED7D04F0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80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1050" cy="32972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4476-CF5C-6643-BB12-C77ED7D04F0D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37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84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221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769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36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55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441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576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346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165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012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6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F5F87-B3AC-46F6-A733-25AA6379C53F}" type="datetimeFigureOut">
              <a:rPr lang="nl-BE" smtClean="0"/>
              <a:pPr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9E66-C887-403C-A96D-313375295C0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3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4" indent="-3429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defTabSz="914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410687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ijn.trippas@allintankservice.be" TargetMode="External"/><Relationship Id="rId2" Type="http://schemas.openxmlformats.org/officeDocument/2006/relationships/hyperlink" Target="https://haviland.be/nl/diensten/milieu/tankslag/tankslag-editie-20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hyperlink" Target="mailto:geel@allintankservice.b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24" y="1196754"/>
            <a:ext cx="5940153" cy="1569492"/>
          </a:xfrm>
          <a:prstGeom prst="rect">
            <a:avLst/>
          </a:prstGeom>
        </p:spPr>
      </p:pic>
      <p:pic>
        <p:nvPicPr>
          <p:cNvPr id="6" name="Picture 5" descr="C:\Users\kristien.v\AppData\Local\Microsoft\Windows\Temporary Internet Files\Content.Outlook\0LAC2WL5\cooltech-extra-bewerkt-01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0"/>
          <a:stretch/>
        </p:blipFill>
        <p:spPr bwMode="auto">
          <a:xfrm>
            <a:off x="5149200" y="3933825"/>
            <a:ext cx="1893600" cy="15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4895"/>
          <a:stretch/>
        </p:blipFill>
        <p:spPr>
          <a:xfrm>
            <a:off x="8363508" y="3933058"/>
            <a:ext cx="1868149" cy="15444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r="5240"/>
          <a:stretch/>
        </p:blipFill>
        <p:spPr>
          <a:xfrm>
            <a:off x="2051896" y="3921057"/>
            <a:ext cx="1918402" cy="1548000"/>
          </a:xfrm>
          <a:prstGeom prst="rect">
            <a:avLst/>
          </a:prstGeom>
        </p:spPr>
      </p:pic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C34353E6-D300-1F45-A538-DCAC4CC8F031}"/>
              </a:ext>
            </a:extLst>
          </p:cNvPr>
          <p:cNvSpPr/>
          <p:nvPr/>
        </p:nvSpPr>
        <p:spPr>
          <a:xfrm>
            <a:off x="2051896" y="5645405"/>
            <a:ext cx="1918402" cy="300032"/>
          </a:xfrm>
          <a:prstGeom prst="roundRect">
            <a:avLst/>
          </a:prstGeom>
          <a:solidFill>
            <a:srgbClr val="79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80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Tankkeuring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09EB6BF4-3FBF-D149-89A6-7A33ABD1C549}"/>
              </a:ext>
            </a:extLst>
          </p:cNvPr>
          <p:cNvSpPr/>
          <p:nvPr/>
        </p:nvSpPr>
        <p:spPr>
          <a:xfrm>
            <a:off x="5136801" y="5645405"/>
            <a:ext cx="1918402" cy="300032"/>
          </a:xfrm>
          <a:prstGeom prst="roundRect">
            <a:avLst/>
          </a:prstGeom>
          <a:solidFill>
            <a:srgbClr val="00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80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Tanksanering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A8C4C0DD-F1E0-A649-A1FC-EB5C58113A88}"/>
              </a:ext>
            </a:extLst>
          </p:cNvPr>
          <p:cNvSpPr/>
          <p:nvPr/>
        </p:nvSpPr>
        <p:spPr>
          <a:xfrm>
            <a:off x="8338383" y="5645405"/>
            <a:ext cx="1918402" cy="300032"/>
          </a:xfrm>
          <a:prstGeom prst="roundRect">
            <a:avLst/>
          </a:prstGeom>
          <a:solidFill>
            <a:srgbClr val="79B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80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Nieuwe tanks</a:t>
            </a:r>
          </a:p>
        </p:txBody>
      </p:sp>
    </p:spTree>
    <p:extLst>
      <p:ext uri="{BB962C8B-B14F-4D97-AF65-F5344CB8AC3E}">
        <p14:creationId xmlns:p14="http://schemas.microsoft.com/office/powerpoint/2010/main" val="60762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C8E5EEF-F459-AB46-8DE7-21AF39B3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143001"/>
          </a:xfrm>
        </p:spPr>
        <p:txBody>
          <a:bodyPr>
            <a:normAutofit/>
          </a:bodyPr>
          <a:lstStyle/>
          <a:p>
            <a:r>
              <a:rPr lang="nl-BE" sz="3600" b="1" dirty="0" err="1">
                <a:solidFill>
                  <a:srgbClr val="8CB63C"/>
                </a:solidFill>
              </a:rPr>
              <a:t>Veelgestelde</a:t>
            </a:r>
            <a:r>
              <a:rPr lang="nl-BE" sz="3600" b="1" dirty="0">
                <a:solidFill>
                  <a:srgbClr val="8CB63C"/>
                </a:solidFill>
              </a:rPr>
              <a:t> vragen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984D30-C3A7-C142-808F-03ADE657B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62" y="1244359"/>
            <a:ext cx="11222276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601" dirty="0">
                <a:solidFill>
                  <a:srgbClr val="0070C0"/>
                </a:solidFill>
              </a:rPr>
              <a:t>Komt mijn tank niet naar boven nadat deze is opgevuld met schuim?</a:t>
            </a:r>
          </a:p>
          <a:p>
            <a:pPr marL="0" indent="0">
              <a:buNone/>
            </a:pPr>
            <a:r>
              <a:rPr lang="nl-BE" altLang="nl-BE" sz="2000" b="1" dirty="0">
                <a:solidFill>
                  <a:srgbClr val="0070C0"/>
                </a:solidFill>
              </a:rPr>
              <a:t>	</a:t>
            </a:r>
            <a:r>
              <a:rPr lang="nl-BE" altLang="nl-BE" sz="2000" dirty="0">
                <a:solidFill>
                  <a:srgbClr val="0070C0"/>
                </a:solidFill>
              </a:rPr>
              <a:t>Neen, een tank (al dan niet gevuld) die reeds vele jaren </a:t>
            </a:r>
            <a:br>
              <a:rPr lang="nl-BE" altLang="nl-BE" sz="2000" dirty="0">
                <a:solidFill>
                  <a:srgbClr val="0070C0"/>
                </a:solidFill>
              </a:rPr>
            </a:br>
            <a:r>
              <a:rPr lang="nl-BE" altLang="nl-BE" sz="2000" dirty="0">
                <a:solidFill>
                  <a:srgbClr val="0070C0"/>
                </a:solidFill>
              </a:rPr>
              <a:t>	in de grond zit, is vastgezogen in de aarde en komt niet </a:t>
            </a:r>
            <a:br>
              <a:rPr lang="nl-BE" altLang="nl-BE" sz="2000" dirty="0">
                <a:solidFill>
                  <a:srgbClr val="0070C0"/>
                </a:solidFill>
              </a:rPr>
            </a:br>
            <a:r>
              <a:rPr lang="nl-BE" altLang="nl-BE" sz="2000" dirty="0">
                <a:solidFill>
                  <a:srgbClr val="0070C0"/>
                </a:solidFill>
              </a:rPr>
              <a:t>	meer naar boven.</a:t>
            </a:r>
            <a:endParaRPr lang="nl-BE" altLang="nl-BE" sz="2000" b="1" dirty="0">
              <a:solidFill>
                <a:srgbClr val="0070C0"/>
              </a:solidFill>
            </a:endParaRPr>
          </a:p>
          <a:p>
            <a:r>
              <a:rPr lang="nl-BE" altLang="nl-BE" sz="2600" dirty="0">
                <a:solidFill>
                  <a:srgbClr val="0070C0"/>
                </a:solidFill>
              </a:rPr>
              <a:t>Kan de reiniging uitgevoerd worden via vul- of verluchtingsbuis? </a:t>
            </a:r>
          </a:p>
          <a:p>
            <a:pPr marL="895361" indent="0">
              <a:buNone/>
            </a:pPr>
            <a:r>
              <a:rPr lang="nl-BE" altLang="nl-BE" sz="2000" b="1" dirty="0">
                <a:solidFill>
                  <a:srgbClr val="0070C0"/>
                </a:solidFill>
              </a:rPr>
              <a:t>	</a:t>
            </a:r>
            <a:r>
              <a:rPr lang="nl-BE" altLang="nl-BE" sz="2000" dirty="0">
                <a:solidFill>
                  <a:srgbClr val="0070C0"/>
                </a:solidFill>
              </a:rPr>
              <a:t>Neen, de tank kan enkel efficiënt en volledig gereinigd worden wanneer we het 	mangat openslijpen.</a:t>
            </a:r>
            <a:endParaRPr lang="nl-BE" altLang="nl-BE" sz="2000" b="1" dirty="0">
              <a:solidFill>
                <a:srgbClr val="0070C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EE834AE-6B76-5344-9057-1F9AB0BC1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pic>
        <p:nvPicPr>
          <p:cNvPr id="3" name="Afbeelding 2" descr="Afbeelding met tekst, schermopname, kunst&#10;&#10;Automatisch gegenereerde beschrijving">
            <a:extLst>
              <a:ext uri="{FF2B5EF4-FFF2-40B4-BE49-F238E27FC236}">
                <a16:creationId xmlns:a16="http://schemas.microsoft.com/office/drawing/2014/main" id="{C3298BCA-D0A2-6DF1-21DA-A7F8ED583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3" y="3717033"/>
            <a:ext cx="5120633" cy="26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650FE8C5-841E-2E49-8FD5-D1396B203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30" y="1412776"/>
            <a:ext cx="11223404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altLang="nl-BE" sz="2601" dirty="0" err="1">
                <a:solidFill>
                  <a:srgbClr val="0070C0"/>
                </a:solidFill>
              </a:rPr>
              <a:t>Wie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mag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een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sanering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uitvoeren</a:t>
            </a:r>
            <a:r>
              <a:rPr lang="fr-BE" altLang="nl-BE" sz="260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  <a:defRPr/>
            </a:pPr>
            <a:r>
              <a:rPr lang="fr-BE" altLang="nl-BE" sz="2800" b="1" dirty="0">
                <a:solidFill>
                  <a:srgbClr val="0070C0"/>
                </a:solidFill>
              </a:rPr>
              <a:t>	</a:t>
            </a:r>
            <a:r>
              <a:rPr lang="fr-BE" altLang="nl-BE" sz="2000" dirty="0">
                <a:solidFill>
                  <a:srgbClr val="0070C0"/>
                </a:solidFill>
              </a:rPr>
              <a:t>1. </a:t>
            </a:r>
            <a:r>
              <a:rPr lang="fr-BE" altLang="nl-BE" sz="2000" dirty="0" err="1">
                <a:solidFill>
                  <a:srgbClr val="0070C0"/>
                </a:solidFill>
              </a:rPr>
              <a:t>Door</a:t>
            </a:r>
            <a:r>
              <a:rPr lang="fr-BE" altLang="nl-BE" sz="2000" dirty="0">
                <a:solidFill>
                  <a:srgbClr val="0070C0"/>
                </a:solidFill>
              </a:rPr>
              <a:t> OVAM </a:t>
            </a:r>
            <a:r>
              <a:rPr lang="fr-BE" altLang="nl-BE" sz="2000" dirty="0" err="1">
                <a:solidFill>
                  <a:srgbClr val="0070C0"/>
                </a:solidFill>
              </a:rPr>
              <a:t>erkende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bedrijven</a:t>
            </a:r>
            <a:r>
              <a:rPr lang="fr-BE" altLang="nl-BE" sz="20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</a:rPr>
              <a:t>	2. Onder </a:t>
            </a:r>
            <a:r>
              <a:rPr lang="fr-BE" altLang="nl-BE" sz="2000" dirty="0" err="1">
                <a:solidFill>
                  <a:srgbClr val="0070C0"/>
                </a:solidFill>
              </a:rPr>
              <a:t>begeleiding</a:t>
            </a:r>
            <a:r>
              <a:rPr lang="fr-BE" altLang="nl-BE" sz="2000" dirty="0">
                <a:solidFill>
                  <a:srgbClr val="0070C0"/>
                </a:solidFill>
              </a:rPr>
              <a:t> van </a:t>
            </a:r>
            <a:r>
              <a:rPr lang="fr-BE" altLang="nl-BE" sz="2000" dirty="0" err="1">
                <a:solidFill>
                  <a:srgbClr val="0070C0"/>
                </a:solidFill>
              </a:rPr>
              <a:t>een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erkend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tanktechnicus</a:t>
            </a:r>
            <a:r>
              <a:rPr lang="fr-BE" altLang="nl-BE" sz="2000" dirty="0">
                <a:solidFill>
                  <a:srgbClr val="0070C0"/>
                </a:solidFill>
              </a:rPr>
              <a:t>.</a:t>
            </a:r>
          </a:p>
          <a:p>
            <a:pPr marL="1163638" indent="0">
              <a:buNone/>
              <a:defRPr/>
            </a:pPr>
            <a:r>
              <a:rPr lang="fr-BE" altLang="nl-BE" sz="1800" i="1" dirty="0" err="1">
                <a:solidFill>
                  <a:srgbClr val="0070C0"/>
                </a:solidFill>
              </a:rPr>
              <a:t>Verplicht</a:t>
            </a:r>
            <a:r>
              <a:rPr lang="fr-BE" altLang="nl-BE" sz="1800" i="1" dirty="0">
                <a:solidFill>
                  <a:srgbClr val="0070C0"/>
                </a:solidFill>
              </a:rPr>
              <a:t> </a:t>
            </a:r>
            <a:r>
              <a:rPr lang="fr-BE" altLang="nl-BE" sz="1800" i="1" dirty="0" err="1">
                <a:solidFill>
                  <a:srgbClr val="0070C0"/>
                </a:solidFill>
              </a:rPr>
              <a:t>attest</a:t>
            </a:r>
            <a:r>
              <a:rPr lang="fr-BE" altLang="nl-BE" sz="1800" i="1" dirty="0">
                <a:solidFill>
                  <a:srgbClr val="0070C0"/>
                </a:solidFill>
              </a:rPr>
              <a:t> van </a:t>
            </a:r>
            <a:r>
              <a:rPr lang="fr-BE" altLang="nl-BE" sz="1800" i="1" dirty="0" err="1">
                <a:solidFill>
                  <a:srgbClr val="0070C0"/>
                </a:solidFill>
              </a:rPr>
              <a:t>buitendienststelling</a:t>
            </a:r>
            <a:r>
              <a:rPr lang="fr-BE" altLang="nl-BE" sz="1800" i="1" dirty="0">
                <a:solidFill>
                  <a:srgbClr val="0070C0"/>
                </a:solidFill>
              </a:rPr>
              <a:t> </a:t>
            </a:r>
            <a:r>
              <a:rPr lang="fr-BE" altLang="nl-BE" sz="1800" i="1" dirty="0" err="1">
                <a:solidFill>
                  <a:srgbClr val="0070C0"/>
                </a:solidFill>
              </a:rPr>
              <a:t>nodig</a:t>
            </a:r>
            <a:r>
              <a:rPr lang="fr-BE" altLang="nl-BE" sz="1800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fr-BE" altLang="nl-BE" sz="2000" dirty="0">
              <a:solidFill>
                <a:srgbClr val="0070C0"/>
              </a:solidFill>
            </a:endParaRPr>
          </a:p>
          <a:p>
            <a:r>
              <a:rPr lang="nl-BE" altLang="nl-BE" sz="2601" dirty="0">
                <a:solidFill>
                  <a:srgbClr val="0070C0"/>
                </a:solidFill>
              </a:rPr>
              <a:t>Waarom dien ik deze sanering of reiniging uit te voeren?</a:t>
            </a:r>
          </a:p>
          <a:p>
            <a:pPr marL="0" indent="0">
              <a:buNone/>
              <a:defRPr/>
            </a:pPr>
            <a:r>
              <a:rPr lang="fr-BE" altLang="nl-BE" sz="2800" b="1" dirty="0">
                <a:solidFill>
                  <a:srgbClr val="0070C0"/>
                </a:solidFill>
              </a:rPr>
              <a:t>	</a:t>
            </a:r>
            <a:r>
              <a:rPr lang="fr-BE" altLang="nl-BE" sz="2000" dirty="0">
                <a:solidFill>
                  <a:srgbClr val="0070C0"/>
                </a:solidFill>
              </a:rPr>
              <a:t>1. Dit </a:t>
            </a:r>
            <a:r>
              <a:rPr lang="fr-BE" altLang="nl-BE" sz="2000" dirty="0" err="1">
                <a:solidFill>
                  <a:srgbClr val="0070C0"/>
                </a:solidFill>
              </a:rPr>
              <a:t>is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wettelijk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verplicht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én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noodzakelijk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bij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verkoop</a:t>
            </a:r>
            <a:r>
              <a:rPr lang="fr-BE" altLang="nl-BE" sz="2000" dirty="0">
                <a:solidFill>
                  <a:srgbClr val="0070C0"/>
                </a:solidFill>
              </a:rPr>
              <a:t>, </a:t>
            </a:r>
            <a:r>
              <a:rPr lang="fr-BE" altLang="nl-BE" sz="2000" dirty="0" err="1">
                <a:solidFill>
                  <a:srgbClr val="0070C0"/>
                </a:solidFill>
              </a:rPr>
              <a:t>schenking</a:t>
            </a:r>
            <a:r>
              <a:rPr lang="fr-BE" altLang="nl-BE" sz="2000" dirty="0">
                <a:solidFill>
                  <a:srgbClr val="0070C0"/>
                </a:solidFill>
              </a:rPr>
              <a:t> of </a:t>
            </a:r>
            <a:r>
              <a:rPr lang="fr-BE" altLang="nl-BE" sz="2000" dirty="0" err="1">
                <a:solidFill>
                  <a:srgbClr val="0070C0"/>
                </a:solidFill>
              </a:rPr>
              <a:t>erfenis</a:t>
            </a:r>
            <a:r>
              <a:rPr lang="fr-BE" altLang="nl-BE" sz="2000" dirty="0">
                <a:solidFill>
                  <a:srgbClr val="0070C0"/>
                </a:solidFill>
              </a:rPr>
              <a:t> van de </a:t>
            </a:r>
            <a:r>
              <a:rPr lang="fr-BE" altLang="nl-BE" sz="2000" dirty="0" err="1">
                <a:solidFill>
                  <a:srgbClr val="0070C0"/>
                </a:solidFill>
              </a:rPr>
              <a:t>woning</a:t>
            </a:r>
            <a:r>
              <a:rPr lang="fr-BE" altLang="nl-BE" sz="20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fr-BE" sz="2000" dirty="0">
                <a:solidFill>
                  <a:srgbClr val="0070C0"/>
                </a:solidFill>
              </a:rPr>
              <a:t>	2. Extra </a:t>
            </a:r>
            <a:r>
              <a:rPr lang="fr-BE" sz="2000" dirty="0" err="1">
                <a:solidFill>
                  <a:srgbClr val="0070C0"/>
                </a:solidFill>
              </a:rPr>
              <a:t>kosten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  <a:r>
              <a:rPr lang="fr-BE" sz="2000" dirty="0" err="1">
                <a:solidFill>
                  <a:srgbClr val="0070C0"/>
                </a:solidFill>
              </a:rPr>
              <a:t>vermijden</a:t>
            </a:r>
            <a:r>
              <a:rPr lang="fr-BE" sz="2000" dirty="0">
                <a:solidFill>
                  <a:srgbClr val="0070C0"/>
                </a:solidFill>
              </a:rPr>
              <a:t>. </a:t>
            </a:r>
          </a:p>
          <a:p>
            <a:pPr marL="1163638" indent="-1163638">
              <a:buNone/>
              <a:defRPr/>
            </a:pPr>
            <a:r>
              <a:rPr lang="fr-BE" sz="1800" i="1" dirty="0">
                <a:solidFill>
                  <a:srgbClr val="0070C0"/>
                </a:solidFill>
              </a:rPr>
              <a:t>	Des te langer de tank </a:t>
            </a:r>
            <a:r>
              <a:rPr lang="fr-BE" sz="1800" i="1" dirty="0" err="1">
                <a:solidFill>
                  <a:srgbClr val="0070C0"/>
                </a:solidFill>
              </a:rPr>
              <a:t>blijft</a:t>
            </a:r>
            <a:r>
              <a:rPr lang="fr-BE" sz="1800" i="1" dirty="0">
                <a:solidFill>
                  <a:srgbClr val="0070C0"/>
                </a:solidFill>
              </a:rPr>
              <a:t> </a:t>
            </a:r>
            <a:r>
              <a:rPr lang="fr-BE" sz="1800" i="1" dirty="0" err="1">
                <a:solidFill>
                  <a:srgbClr val="0070C0"/>
                </a:solidFill>
              </a:rPr>
              <a:t>steken</a:t>
            </a:r>
            <a:r>
              <a:rPr lang="fr-BE" sz="1800" i="1" dirty="0">
                <a:solidFill>
                  <a:srgbClr val="0070C0"/>
                </a:solidFill>
              </a:rPr>
              <a:t> des te </a:t>
            </a:r>
            <a:r>
              <a:rPr lang="fr-BE" sz="1800" i="1" dirty="0" err="1">
                <a:solidFill>
                  <a:srgbClr val="0070C0"/>
                </a:solidFill>
              </a:rPr>
              <a:t>groter</a:t>
            </a:r>
            <a:r>
              <a:rPr lang="fr-BE" sz="1800" i="1" dirty="0">
                <a:solidFill>
                  <a:srgbClr val="0070C0"/>
                </a:solidFill>
              </a:rPr>
              <a:t> de kans op </a:t>
            </a:r>
            <a:r>
              <a:rPr lang="fr-BE" sz="1800" i="1" dirty="0" err="1">
                <a:solidFill>
                  <a:srgbClr val="0070C0"/>
                </a:solidFill>
              </a:rPr>
              <a:t>lekkages</a:t>
            </a:r>
            <a:r>
              <a:rPr lang="fr-BE" sz="18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7347C97-6CCF-3B4C-AF05-550B9EC0F5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E076EC4-CAA9-A64B-95D9-04AA8F368847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Veelgestelde vragen</a:t>
            </a:r>
          </a:p>
        </p:txBody>
      </p:sp>
    </p:spTree>
    <p:extLst>
      <p:ext uri="{BB962C8B-B14F-4D97-AF65-F5344CB8AC3E}">
        <p14:creationId xmlns:p14="http://schemas.microsoft.com/office/powerpoint/2010/main" val="88411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E2824A30-37FF-5F41-BF9A-C576732C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3" y="1484313"/>
            <a:ext cx="9734873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altLang="nl-BE" sz="2601" dirty="0" err="1">
                <a:solidFill>
                  <a:srgbClr val="0070C0"/>
                </a:solidFill>
              </a:rPr>
              <a:t>Welk</a:t>
            </a:r>
            <a:r>
              <a:rPr lang="fr-BE" altLang="nl-BE" sz="2601" dirty="0">
                <a:solidFill>
                  <a:srgbClr val="0070C0"/>
                </a:solidFill>
              </a:rPr>
              <a:t> BTW </a:t>
            </a:r>
            <a:r>
              <a:rPr lang="fr-BE" altLang="nl-BE" sz="2601" dirty="0" err="1">
                <a:solidFill>
                  <a:srgbClr val="0070C0"/>
                </a:solidFill>
              </a:rPr>
              <a:t>tarief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is</a:t>
            </a:r>
            <a:r>
              <a:rPr lang="fr-BE" altLang="nl-BE" sz="2601" dirty="0">
                <a:solidFill>
                  <a:srgbClr val="0070C0"/>
                </a:solidFill>
              </a:rPr>
              <a:t> van </a:t>
            </a:r>
            <a:r>
              <a:rPr lang="fr-BE" altLang="nl-BE" sz="2601" dirty="0" err="1">
                <a:solidFill>
                  <a:srgbClr val="0070C0"/>
                </a:solidFill>
              </a:rPr>
              <a:t>toepassing</a:t>
            </a:r>
            <a:r>
              <a:rPr lang="fr-BE" altLang="nl-BE" sz="260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  <a:defRPr/>
            </a:pPr>
            <a:r>
              <a:rPr lang="fr-BE" altLang="nl-BE" sz="2800" b="1" dirty="0">
                <a:solidFill>
                  <a:srgbClr val="0070C0"/>
                </a:solidFill>
              </a:rPr>
              <a:t>	</a:t>
            </a:r>
            <a:r>
              <a:rPr lang="nl-BE" sz="2400" dirty="0">
                <a:solidFill>
                  <a:srgbClr val="0076BB"/>
                </a:solidFill>
              </a:rPr>
              <a:t> </a:t>
            </a: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Voor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saneringswerken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geldt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21% BTW.</a:t>
            </a: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	</a:t>
            </a:r>
            <a:r>
              <a:rPr lang="nl-BE" sz="2000" dirty="0">
                <a:solidFill>
                  <a:srgbClr val="0076BB"/>
                </a:solidFill>
              </a:rPr>
              <a:t> ·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Uitzonderingen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waarbij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het 6% BTW-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tarief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toegepast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wordt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:</a:t>
            </a: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		</a:t>
            </a:r>
            <a:r>
              <a:rPr lang="nl-BE" sz="2000" dirty="0">
                <a:solidFill>
                  <a:srgbClr val="0076BB"/>
                </a:solidFill>
              </a:rPr>
              <a:t> ·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Vervanging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stookolietank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.</a:t>
            </a:r>
          </a:p>
          <a:p>
            <a:pPr marL="2152650" indent="0">
              <a:buNone/>
              <a:defRPr/>
            </a:pPr>
            <a:r>
              <a:rPr lang="fr-BE" altLang="nl-BE" sz="1800" i="1" dirty="0">
                <a:solidFill>
                  <a:srgbClr val="0070C0"/>
                </a:solidFill>
                <a:sym typeface="Wingdings"/>
              </a:rPr>
              <a:t>Is </a:t>
            </a:r>
            <a:r>
              <a:rPr lang="fr-BE" altLang="nl-BE" sz="1800" i="1" dirty="0" err="1">
                <a:solidFill>
                  <a:srgbClr val="0070C0"/>
                </a:solidFill>
                <a:sym typeface="Wingdings"/>
              </a:rPr>
              <a:t>nog</a:t>
            </a:r>
            <a:r>
              <a:rPr lang="fr-BE" altLang="nl-BE" sz="1800" i="1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1800" i="1" dirty="0" err="1">
                <a:solidFill>
                  <a:srgbClr val="0070C0"/>
                </a:solidFill>
                <a:sym typeface="Wingdings"/>
              </a:rPr>
              <a:t>steeds</a:t>
            </a:r>
            <a:r>
              <a:rPr lang="fr-BE" altLang="nl-BE" sz="1800" i="1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1800" i="1" dirty="0" err="1">
                <a:solidFill>
                  <a:srgbClr val="0070C0"/>
                </a:solidFill>
                <a:sym typeface="Wingdings"/>
              </a:rPr>
              <a:t>toegelaten</a:t>
            </a:r>
            <a:r>
              <a:rPr lang="fr-BE" altLang="nl-BE" sz="1800" i="1" dirty="0">
                <a:solidFill>
                  <a:srgbClr val="0070C0"/>
                </a:solidFill>
                <a:sym typeface="Wingdings"/>
              </a:rPr>
              <a:t>.</a:t>
            </a: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		</a:t>
            </a:r>
            <a:r>
              <a:rPr lang="nl-BE" sz="2000" dirty="0">
                <a:solidFill>
                  <a:srgbClr val="0076BB"/>
                </a:solidFill>
              </a:rPr>
              <a:t> · </a:t>
            </a:r>
            <a:r>
              <a:rPr lang="fr-BE" sz="2000" dirty="0" err="1">
                <a:solidFill>
                  <a:srgbClr val="0070C0"/>
                </a:solidFill>
                <a:sym typeface="Wingdings"/>
              </a:rPr>
              <a:t>Veranderen</a:t>
            </a:r>
            <a:r>
              <a:rPr lang="fr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sz="2000" dirty="0" err="1">
                <a:solidFill>
                  <a:srgbClr val="0070C0"/>
                </a:solidFill>
                <a:sym typeface="Wingdings"/>
              </a:rPr>
              <a:t>energiebron</a:t>
            </a:r>
            <a:r>
              <a:rPr lang="fr-BE" sz="2000" dirty="0">
                <a:solidFill>
                  <a:srgbClr val="0070C0"/>
                </a:solidFill>
                <a:sym typeface="Wingdings"/>
              </a:rPr>
              <a:t>.</a:t>
            </a:r>
            <a:endParaRPr lang="fr-BE" altLang="nl-BE" sz="2000" dirty="0">
              <a:solidFill>
                <a:srgbClr val="0070C0"/>
              </a:solidFill>
              <a:sym typeface="Wingdings"/>
            </a:endParaRPr>
          </a:p>
          <a:p>
            <a:pPr marL="0" indent="0">
              <a:buNone/>
              <a:defRPr/>
            </a:pP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		</a:t>
            </a:r>
            <a:r>
              <a:rPr lang="nl-BE" sz="2000" dirty="0">
                <a:solidFill>
                  <a:srgbClr val="0076BB"/>
                </a:solidFill>
              </a:rPr>
              <a:t> ·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Volledige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renovatie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 van de </a:t>
            </a:r>
            <a:r>
              <a:rPr lang="fr-BE" altLang="nl-BE" sz="2000" dirty="0" err="1">
                <a:solidFill>
                  <a:srgbClr val="0070C0"/>
                </a:solidFill>
                <a:sym typeface="Wingdings"/>
              </a:rPr>
              <a:t>woning</a:t>
            </a:r>
            <a:r>
              <a:rPr lang="fr-BE" altLang="nl-BE" sz="2000" dirty="0">
                <a:solidFill>
                  <a:srgbClr val="0070C0"/>
                </a:solidFill>
                <a:sym typeface="Wingdings"/>
              </a:rPr>
              <a:t>.</a:t>
            </a:r>
          </a:p>
          <a:p>
            <a:pPr marL="0" indent="0">
              <a:buNone/>
              <a:defRPr/>
            </a:pPr>
            <a:endParaRPr lang="fr-BE" altLang="nl-BE" sz="2000" dirty="0">
              <a:solidFill>
                <a:srgbClr val="0070C0"/>
              </a:solidFill>
            </a:endParaRPr>
          </a:p>
          <a:p>
            <a:endParaRPr lang="fr-BE" altLang="nl-BE" sz="2800" b="1" dirty="0">
              <a:solidFill>
                <a:srgbClr val="0070C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35A367-CF17-9C44-A4D7-E1487FB360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2437FD8F-AC07-B041-B6F2-63F6D86797D0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Veelgestelde vragen</a:t>
            </a:r>
          </a:p>
        </p:txBody>
      </p:sp>
    </p:spTree>
    <p:extLst>
      <p:ext uri="{BB962C8B-B14F-4D97-AF65-F5344CB8AC3E}">
        <p14:creationId xmlns:p14="http://schemas.microsoft.com/office/powerpoint/2010/main" val="196337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EEA4404-AF5B-0840-938E-6C9F5F912690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Voorbeeld: te ondertekenen 6% BTW attest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EA80578-9D2B-5741-8533-C4F365BA87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550CBED-9FDB-DF1A-AC6E-BB04F98A3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229" y="1090440"/>
            <a:ext cx="4055542" cy="51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4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16"/>
            <a:ext cx="12192000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Prijzen </a:t>
            </a:r>
            <a:r>
              <a:rPr lang="nl-BE" sz="3600" b="1" dirty="0" err="1">
                <a:solidFill>
                  <a:srgbClr val="8CB63C"/>
                </a:solidFill>
              </a:rPr>
              <a:t>Haviland</a:t>
            </a:r>
            <a:r>
              <a:rPr lang="nl-BE" sz="3600" b="1" dirty="0">
                <a:solidFill>
                  <a:srgbClr val="8CB63C"/>
                </a:solidFill>
              </a:rPr>
              <a:t> 2023</a:t>
            </a:r>
            <a:endParaRPr lang="nl-BE" sz="1401" b="1" dirty="0">
              <a:solidFill>
                <a:srgbClr val="8CB63C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1291" y="908720"/>
            <a:ext cx="10049419" cy="8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nl-BE" altLang="nl-BE" sz="1400" dirty="0">
                <a:solidFill>
                  <a:srgbClr val="0070C0"/>
                </a:solidFill>
              </a:rPr>
              <a:t>Verplaatsingskosten en werkuren zijn inbegrepen </a:t>
            </a:r>
          </a:p>
          <a:p>
            <a:pPr marL="457200" indent="-457200">
              <a:buAutoNum type="arabicParenR"/>
            </a:pPr>
            <a:r>
              <a:rPr lang="nl-BE" altLang="nl-BE" sz="1400" dirty="0">
                <a:solidFill>
                  <a:srgbClr val="0070C0"/>
                </a:solidFill>
              </a:rPr>
              <a:t>Tot 500 liter vloeibaar afval en spoelwater is inbegrepen</a:t>
            </a:r>
          </a:p>
          <a:p>
            <a:pPr marL="457200" indent="-457200">
              <a:buAutoNum type="arabicParenR"/>
            </a:pPr>
            <a:r>
              <a:rPr lang="nl-BE" altLang="nl-BE" sz="1400" dirty="0">
                <a:solidFill>
                  <a:srgbClr val="0070C0"/>
                </a:solidFill>
              </a:rPr>
              <a:t>Verplicht attest van buitendienststelling is inbegrepen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9416" y="1695920"/>
            <a:ext cx="8661401" cy="4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altLang="nl-BE" sz="1801" dirty="0">
                <a:solidFill>
                  <a:srgbClr val="0076BB"/>
                </a:solidFill>
              </a:rPr>
              <a:t>Tabel 1: </a:t>
            </a:r>
            <a:r>
              <a:rPr lang="nl-BE" altLang="nl-BE" sz="1900" dirty="0">
                <a:solidFill>
                  <a:srgbClr val="0076BB"/>
                </a:solidFill>
              </a:rPr>
              <a:t>Saneren</a:t>
            </a:r>
            <a:r>
              <a:rPr lang="nl-BE" altLang="nl-BE" sz="1801" dirty="0">
                <a:solidFill>
                  <a:srgbClr val="0076BB"/>
                </a:solidFill>
              </a:rPr>
              <a:t> tank </a:t>
            </a:r>
            <a:r>
              <a:rPr lang="nl-BE" altLang="nl-BE" sz="1001" dirty="0">
                <a:solidFill>
                  <a:srgbClr val="0076BB"/>
                </a:solidFill>
              </a:rPr>
              <a:t>(prijzen in euro excl. BTW)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1FCA5E0-7340-9E4E-BA3D-D64B97447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381328"/>
            <a:ext cx="1512169" cy="399541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3578880-257F-1B6D-1D2B-86CB742A5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97592"/>
              </p:ext>
            </p:extLst>
          </p:nvPr>
        </p:nvGraphicFramePr>
        <p:xfrm>
          <a:off x="1071291" y="2072333"/>
          <a:ext cx="9723778" cy="4291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928">
                  <a:extLst>
                    <a:ext uri="{9D8B030D-6E8A-4147-A177-3AD203B41FA5}">
                      <a16:colId xmlns:a16="http://schemas.microsoft.com/office/drawing/2014/main" val="3867071158"/>
                    </a:ext>
                  </a:extLst>
                </a:gridCol>
                <a:gridCol w="1205928">
                  <a:extLst>
                    <a:ext uri="{9D8B030D-6E8A-4147-A177-3AD203B41FA5}">
                      <a16:colId xmlns:a16="http://schemas.microsoft.com/office/drawing/2014/main" val="3865401656"/>
                    </a:ext>
                  </a:extLst>
                </a:gridCol>
                <a:gridCol w="1205928">
                  <a:extLst>
                    <a:ext uri="{9D8B030D-6E8A-4147-A177-3AD203B41FA5}">
                      <a16:colId xmlns:a16="http://schemas.microsoft.com/office/drawing/2014/main" val="1767549527"/>
                    </a:ext>
                  </a:extLst>
                </a:gridCol>
              </a:tblGrid>
              <a:tr h="401803">
                <a:tc>
                  <a:txBody>
                    <a:bodyPr/>
                    <a:lstStyle/>
                    <a:p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Per tank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nl-BE" sz="13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 2500L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2501L - 4999L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5000L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5001L - 9999L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chemeClr val="bg1"/>
                          </a:solidFill>
                        </a:rPr>
                        <a:t>10.000L</a:t>
                      </a: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&gt; 10.000L</a:t>
                      </a:r>
                      <a:endParaRPr lang="nl-BE" sz="1300" b="0" dirty="0">
                        <a:solidFill>
                          <a:schemeClr val="bg1"/>
                        </a:solidFill>
                      </a:endParaRPr>
                    </a:p>
                  </a:txBody>
                  <a:tcPr marL="76683" marR="76683" marT="38341" marB="38341" anchor="ctr">
                    <a:solidFill>
                      <a:srgbClr val="8CB6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Reinigen bovengrondse tank</a:t>
                      </a:r>
                    </a:p>
                    <a:p>
                      <a:pPr algn="l"/>
                      <a:r>
                        <a:rPr lang="nl-BE" sz="800" b="0" dirty="0">
                          <a:solidFill>
                            <a:srgbClr val="8CB63C"/>
                          </a:solidFill>
                        </a:rPr>
                        <a:t>Openen en reinigen van de tank.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€ 375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€ 480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€ 480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€ 585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€ 585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€ 695</a:t>
                      </a: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Bovengrondse verwijderen in 1 geheel</a:t>
                      </a:r>
                    </a:p>
                    <a:p>
                      <a:pPr algn="l"/>
                      <a:r>
                        <a:rPr lang="nl-BE" sz="800" b="0" dirty="0">
                          <a:solidFill>
                            <a:srgbClr val="8CB63C"/>
                          </a:solidFill>
                        </a:rPr>
                        <a:t>Openen, reinigen en in zijn geheel afvoeren van de tank.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€ 433</a:t>
                      </a: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€ 608 </a:t>
                      </a: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€ 651 </a:t>
                      </a: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Verschroten en verwijderen bovengrondse tank</a:t>
                      </a:r>
                    </a:p>
                    <a:p>
                      <a:pPr algn="l"/>
                      <a:r>
                        <a:rPr lang="nl-BE" sz="800" b="0" dirty="0">
                          <a:solidFill>
                            <a:srgbClr val="8CB63C"/>
                          </a:solidFill>
                        </a:rPr>
                        <a:t>Openen, reinigen en verschroten van de tank. </a:t>
                      </a:r>
                    </a:p>
                    <a:p>
                      <a:pPr algn="l"/>
                      <a:r>
                        <a:rPr lang="nl-BE" sz="800" b="0" dirty="0">
                          <a:solidFill>
                            <a:srgbClr val="8CB63C"/>
                          </a:solidFill>
                        </a:rPr>
                        <a:t>Afvoer stukken inbegrepen.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€ 730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€ 758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€ 758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€ 903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4023979819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Opvullen schuim</a:t>
                      </a:r>
                    </a:p>
                    <a:p>
                      <a:pPr algn="l"/>
                      <a:r>
                        <a:rPr lang="nl-BE" sz="800" b="0" dirty="0">
                          <a:solidFill>
                            <a:srgbClr val="8CB63C"/>
                          </a:solidFill>
                        </a:rPr>
                        <a:t>Openen, reinigen en opvullen met schuim van de tank.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€ 691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€ 691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€ 691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€ 828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€ 1035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€ 1087</a:t>
                      </a: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Ondergronds verwijderen in 1 geheel </a:t>
                      </a:r>
                    </a:p>
                    <a:p>
                      <a:pPr algn="l"/>
                      <a:r>
                        <a:rPr lang="nl-BE" sz="800" b="0" dirty="0">
                          <a:solidFill>
                            <a:srgbClr val="8CB63C"/>
                          </a:solidFill>
                        </a:rPr>
                        <a:t>Openen, reinigen en uitgraven van de tank.</a:t>
                      </a:r>
                    </a:p>
                    <a:p>
                      <a:pPr algn="l"/>
                      <a:r>
                        <a:rPr lang="nl-BE" sz="800" b="0" dirty="0">
                          <a:solidFill>
                            <a:srgbClr val="8CB63C"/>
                          </a:solidFill>
                        </a:rPr>
                        <a:t>Afvoer tank inbegrepen.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€ 989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€ 1059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€ 1059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Leveren aanvulgrond en opvullen put</a:t>
                      </a:r>
                    </a:p>
                    <a:p>
                      <a:pPr algn="l"/>
                      <a:r>
                        <a:rPr lang="nl-BE" sz="800" b="0" dirty="0">
                          <a:solidFill>
                            <a:srgbClr val="8CB63C"/>
                          </a:solidFill>
                        </a:rPr>
                        <a:t>Opvullen van de put na het uitgraven van een tank.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€ 63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€ 105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€ 105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€ 133 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€ 161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€ 169</a:t>
                      </a: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sz="1300" b="0" dirty="0">
                          <a:solidFill>
                            <a:srgbClr val="8CB63C"/>
                          </a:solidFill>
                        </a:rPr>
                        <a:t>Opvullen tank in kelder*</a:t>
                      </a:r>
                    </a:p>
                    <a:p>
                      <a:pPr algn="l"/>
                      <a:endParaRPr lang="nl-BE" sz="1300" b="0" dirty="0">
                        <a:solidFill>
                          <a:srgbClr val="8CB63C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€ 775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€ 775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€ 775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€ 892</a:t>
                      </a: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300" b="0" dirty="0">
                          <a:solidFill>
                            <a:srgbClr val="0070C0"/>
                          </a:solidFill>
                        </a:rPr>
                        <a:t>Prijs na </a:t>
                      </a:r>
                      <a:r>
                        <a:rPr lang="nl-BE" sz="1300" b="0" dirty="0" err="1">
                          <a:solidFill>
                            <a:srgbClr val="0070C0"/>
                          </a:solidFill>
                        </a:rPr>
                        <a:t>plaatsbezoek</a:t>
                      </a:r>
                      <a:endParaRPr lang="nl-BE" sz="13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4263134159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4F35BEF4-476E-C2FD-BB12-CDB196BC9BD2}"/>
              </a:ext>
            </a:extLst>
          </p:cNvPr>
          <p:cNvSpPr txBox="1"/>
          <p:nvPr/>
        </p:nvSpPr>
        <p:spPr>
          <a:xfrm>
            <a:off x="1071291" y="6165884"/>
            <a:ext cx="2547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srgbClr val="8CB63C"/>
                </a:solidFill>
              </a:rPr>
              <a:t>* Enkel van toepassing indien verschroting niet mogelijk.</a:t>
            </a:r>
          </a:p>
        </p:txBody>
      </p:sp>
    </p:spTree>
    <p:extLst>
      <p:ext uri="{BB962C8B-B14F-4D97-AF65-F5344CB8AC3E}">
        <p14:creationId xmlns:p14="http://schemas.microsoft.com/office/powerpoint/2010/main" val="270079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B9CE31F0-A885-684F-A7FA-F7A757177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F3850F1F-20AC-D640-9969-24FDE28D1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24004"/>
              </p:ext>
            </p:extLst>
          </p:nvPr>
        </p:nvGraphicFramePr>
        <p:xfrm>
          <a:off x="2397334" y="1925581"/>
          <a:ext cx="8083965" cy="187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8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283">
                <a:tc>
                  <a:txBody>
                    <a:bodyPr/>
                    <a:lstStyle/>
                    <a:p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verwijdering per bijkomende liter stookolie / slib / water boven de 500 liter</a:t>
                      </a:r>
                    </a:p>
                  </a:txBody>
                  <a:tcPr marL="90604" marR="90604" marT="45301" marB="45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€ 0.17/liter 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algn="l"/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afbreken gemetste put </a:t>
                      </a: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€ 60/uur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algn="l"/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afvoeren puin gemetste put</a:t>
                      </a: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€ 0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verpompen resterende stookolie naar andere opslagtank</a:t>
                      </a: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€ 95/uur 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2073129426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6BB"/>
                          </a:solidFill>
                        </a:rPr>
                        <a:t>Meerprijs wegnemen van klinkers of </a:t>
                      </a:r>
                      <a:r>
                        <a:rPr lang="nl-BE" sz="1400" b="0" dirty="0" err="1">
                          <a:solidFill>
                            <a:srgbClr val="0076BB"/>
                          </a:solidFill>
                        </a:rPr>
                        <a:t>stabilisé</a:t>
                      </a:r>
                      <a:endParaRPr lang="nl-BE" sz="1400" b="0" dirty="0">
                        <a:solidFill>
                          <a:srgbClr val="0076BB"/>
                        </a:solidFill>
                      </a:endParaRP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€ 60/uur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1395160248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>
                          <a:solidFill>
                            <a:srgbClr val="0076BB"/>
                          </a:solidFill>
                        </a:rPr>
                        <a:t>Meerprijs afvoeren van </a:t>
                      </a:r>
                      <a:r>
                        <a:rPr lang="nl-NL" sz="1400" b="0" dirty="0" err="1">
                          <a:solidFill>
                            <a:srgbClr val="0076BB"/>
                          </a:solidFill>
                        </a:rPr>
                        <a:t>stabilisé</a:t>
                      </a:r>
                      <a:r>
                        <a:rPr lang="nl-NL" sz="1400" b="0" dirty="0">
                          <a:solidFill>
                            <a:srgbClr val="0076BB"/>
                          </a:solidFill>
                        </a:rPr>
                        <a:t> en afgraven (verontreinigde) grond</a:t>
                      </a:r>
                      <a:endParaRPr lang="nl-BE" sz="1400" b="0" dirty="0">
                        <a:solidFill>
                          <a:srgbClr val="0076BB"/>
                        </a:solidFill>
                      </a:endParaRPr>
                    </a:p>
                  </a:txBody>
                  <a:tcPr marL="90604" marR="90604" marT="45301" marB="45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0070C0"/>
                          </a:solidFill>
                        </a:rPr>
                        <a:t>€ 78/uur + € 85/ton</a:t>
                      </a:r>
                    </a:p>
                  </a:txBody>
                  <a:tcPr marL="90604" marR="90604" marT="45301" marB="45301" anchor="ctr"/>
                </a:tc>
                <a:extLst>
                  <a:ext uri="{0D108BD9-81ED-4DB2-BD59-A6C34878D82A}">
                    <a16:rowId xmlns:a16="http://schemas.microsoft.com/office/drawing/2014/main" val="2481919232"/>
                  </a:ext>
                </a:extLst>
              </a:tr>
            </a:tbl>
          </a:graphicData>
        </a:graphic>
      </p:graphicFrame>
      <p:sp>
        <p:nvSpPr>
          <p:cNvPr id="20" name="Rectangle 3">
            <a:extLst>
              <a:ext uri="{FF2B5EF4-FFF2-40B4-BE49-F238E27FC236}">
                <a16:creationId xmlns:a16="http://schemas.microsoft.com/office/drawing/2014/main" id="{A19665EF-0407-044B-9866-15692298F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1307057"/>
            <a:ext cx="12191998" cy="3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altLang="nl-BE" sz="1801" dirty="0">
                <a:solidFill>
                  <a:srgbClr val="0076BB"/>
                </a:solidFill>
              </a:rPr>
              <a:t>Tabel 2: </a:t>
            </a:r>
            <a:r>
              <a:rPr lang="nl-BE" altLang="nl-BE" sz="1801" dirty="0">
                <a:solidFill>
                  <a:srgbClr val="0070C0"/>
                </a:solidFill>
              </a:rPr>
              <a:t>Prijzen meerwerken </a:t>
            </a:r>
            <a:r>
              <a:rPr lang="nl-BE" altLang="nl-BE" sz="1001" dirty="0">
                <a:solidFill>
                  <a:srgbClr val="0076BB"/>
                </a:solidFill>
              </a:rPr>
              <a:t>(prijzen in euro excl. BTW)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1C0671B4-C63B-B849-9896-D0D7C12E8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36175"/>
              </p:ext>
            </p:extLst>
          </p:nvPr>
        </p:nvGraphicFramePr>
        <p:xfrm>
          <a:off x="4168220" y="4941170"/>
          <a:ext cx="3855556" cy="532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336">
                <a:tc>
                  <a:txBody>
                    <a:bodyPr/>
                    <a:lstStyle/>
                    <a:p>
                      <a:r>
                        <a:rPr lang="nl-BE" altLang="nl-BE" sz="1200" b="0" dirty="0">
                          <a:solidFill>
                            <a:srgbClr val="0070C0"/>
                          </a:solidFill>
                        </a:rPr>
                        <a:t>Voorschot</a:t>
                      </a:r>
                      <a:endParaRPr lang="nl-BE" sz="1200" b="0" dirty="0">
                        <a:solidFill>
                          <a:srgbClr val="0076BB"/>
                        </a:solidFill>
                      </a:endParaRPr>
                    </a:p>
                  </a:txBody>
                  <a:tcPr marL="76683" marR="76683" marT="38341" marB="383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altLang="nl-BE" sz="1200" b="0" dirty="0">
                          <a:solidFill>
                            <a:srgbClr val="0070C0"/>
                          </a:solidFill>
                        </a:rPr>
                        <a:t> € 0 </a:t>
                      </a: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36">
                <a:tc>
                  <a:txBody>
                    <a:bodyPr/>
                    <a:lstStyle/>
                    <a:p>
                      <a:pPr algn="l"/>
                      <a:r>
                        <a:rPr lang="nl-BE" altLang="nl-BE" sz="1200" b="0" dirty="0">
                          <a:solidFill>
                            <a:srgbClr val="0070C0"/>
                          </a:solidFill>
                        </a:rPr>
                        <a:t>Betalingstermijn na uitvoeren werken</a:t>
                      </a:r>
                      <a:endParaRPr lang="nl-BE" sz="1200" b="0" dirty="0">
                        <a:solidFill>
                          <a:srgbClr val="0076BB"/>
                        </a:solidFill>
                      </a:endParaRPr>
                    </a:p>
                  </a:txBody>
                  <a:tcPr marL="76683" marR="76683" marT="38341" marB="38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altLang="nl-BE" sz="1200" b="0" dirty="0">
                          <a:solidFill>
                            <a:srgbClr val="0070C0"/>
                          </a:solidFill>
                        </a:rPr>
                        <a:t>15 dagen</a:t>
                      </a:r>
                      <a:endParaRPr lang="nl-BE" sz="1200" b="0" dirty="0">
                        <a:solidFill>
                          <a:srgbClr val="0070C0"/>
                        </a:solidFill>
                      </a:endParaRPr>
                    </a:p>
                  </a:txBody>
                  <a:tcPr marL="76683" marR="76683" marT="38341" marB="383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6B42FC3E-CF9C-1842-8E90-255B3C9D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4396798"/>
            <a:ext cx="12191998" cy="3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altLang="nl-BE" sz="1801" dirty="0">
                <a:solidFill>
                  <a:srgbClr val="0076BB"/>
                </a:solidFill>
              </a:rPr>
              <a:t>Tabel 3: </a:t>
            </a:r>
            <a:r>
              <a:rPr lang="nl-BE" altLang="nl-BE" sz="1801" dirty="0">
                <a:solidFill>
                  <a:srgbClr val="0070C0"/>
                </a:solidFill>
              </a:rPr>
              <a:t>Overige</a:t>
            </a:r>
            <a:endParaRPr lang="nl-BE" altLang="nl-BE" sz="1001" dirty="0">
              <a:solidFill>
                <a:srgbClr val="0076BB"/>
              </a:solidFill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39A0050-5D74-C645-BDCF-F2AB31D9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799"/>
            <a:ext cx="12192000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Prijzen </a:t>
            </a:r>
            <a:r>
              <a:rPr lang="nl-BE" sz="3600" b="1" dirty="0" err="1">
                <a:solidFill>
                  <a:srgbClr val="8CB63C"/>
                </a:solidFill>
              </a:rPr>
              <a:t>Haviland</a:t>
            </a:r>
            <a:r>
              <a:rPr lang="nl-BE" sz="3600" b="1" dirty="0">
                <a:solidFill>
                  <a:srgbClr val="8CB63C"/>
                </a:solidFill>
              </a:rPr>
              <a:t> 2023</a:t>
            </a:r>
            <a:endParaRPr lang="nl-BE" sz="1401" b="1" dirty="0">
              <a:solidFill>
                <a:srgbClr val="8CB6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0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820EA0A-8B01-994D-A9CF-E38105CBACAA}"/>
              </a:ext>
            </a:extLst>
          </p:cNvPr>
          <p:cNvSpPr txBox="1">
            <a:spLocks/>
          </p:cNvSpPr>
          <p:nvPr/>
        </p:nvSpPr>
        <p:spPr>
          <a:xfrm>
            <a:off x="0" y="105016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Groepsaankoop tanksaneringen </a:t>
            </a:r>
            <a:r>
              <a:rPr lang="nl-BE" sz="3600" b="1" dirty="0" err="1">
                <a:solidFill>
                  <a:srgbClr val="8CB63C"/>
                </a:solidFill>
              </a:rPr>
              <a:t>Haviland</a:t>
            </a:r>
            <a:r>
              <a:rPr lang="nl-BE" sz="3600" b="1" dirty="0">
                <a:solidFill>
                  <a:srgbClr val="8CB63C"/>
                </a:solidFill>
              </a:rPr>
              <a:t> 2023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C287472-DAFF-0E40-A184-8BDBC310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26" y="1238623"/>
            <a:ext cx="11559974" cy="39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600" dirty="0">
                <a:solidFill>
                  <a:srgbClr val="0070C0"/>
                </a:solidFill>
              </a:rPr>
              <a:t>Hoe wordt er concreet gewerkt naar uitvoering toe?</a:t>
            </a:r>
          </a:p>
          <a:p>
            <a:pPr marL="0" indent="0">
              <a:buNone/>
            </a:pPr>
            <a:endParaRPr lang="nl-BE" altLang="nl-BE" sz="2000" b="1" dirty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nl-BE" altLang="nl-BE" sz="2000" dirty="0" err="1">
                <a:solidFill>
                  <a:srgbClr val="0070C0"/>
                </a:solidFill>
              </a:rPr>
              <a:t>Plaatsbezoek</a:t>
            </a:r>
            <a:r>
              <a:rPr lang="nl-BE" altLang="nl-BE" sz="2000" dirty="0">
                <a:solidFill>
                  <a:srgbClr val="0070C0"/>
                </a:solidFill>
              </a:rPr>
              <a:t> mogelijk om technische mogelijkheden te bespreken. Steeds vrijblijvend.</a:t>
            </a:r>
          </a:p>
          <a:p>
            <a:pPr lvl="1">
              <a:buFont typeface="+mj-lt"/>
              <a:buAutoNum type="arabicPeriod"/>
            </a:pPr>
            <a:r>
              <a:rPr lang="nl-BE" altLang="nl-BE" sz="2000" dirty="0">
                <a:solidFill>
                  <a:srgbClr val="0070C0"/>
                </a:solidFill>
              </a:rPr>
              <a:t>Opmaken en versturen offerte. Zowel post als mail mogelijk.</a:t>
            </a:r>
          </a:p>
          <a:p>
            <a:pPr lvl="1">
              <a:buFont typeface="+mj-lt"/>
              <a:buAutoNum type="arabicPeriod"/>
            </a:pPr>
            <a:r>
              <a:rPr lang="nl-BE" altLang="nl-BE" sz="2000" dirty="0">
                <a:solidFill>
                  <a:srgbClr val="0070C0"/>
                </a:solidFill>
              </a:rPr>
              <a:t>Bij bestelling voorziet de klant parkeerruimte op de straat langs de kant van de woning: ca. 25 meter voor de reinigingswagen. Indien parkeerborden nodig, worden deze door de klant bij de gemeente / politie aangevraagd. </a:t>
            </a:r>
          </a:p>
          <a:p>
            <a:pPr lvl="1">
              <a:buFont typeface="+mj-lt"/>
              <a:buAutoNum type="arabicPeriod"/>
            </a:pPr>
            <a:r>
              <a:rPr lang="nl-BE" altLang="nl-BE" sz="2000" dirty="0">
                <a:solidFill>
                  <a:srgbClr val="0070C0"/>
                </a:solidFill>
              </a:rPr>
              <a:t>Na uitvoering van de werken laten we alles proper achter.</a:t>
            </a:r>
            <a:endParaRPr lang="nl-BE" altLang="nl-BE" sz="2000" strike="sngStrike" dirty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nl-BE" altLang="nl-BE" sz="2000" dirty="0">
                <a:solidFill>
                  <a:srgbClr val="0070C0"/>
                </a:solidFill>
              </a:rPr>
              <a:t>Na betaling van onze factuur wordt het wettelijk attest van buitengebruikstelling conform de VLAREM II reglementering opgestuurd.</a:t>
            </a:r>
          </a:p>
          <a:p>
            <a:pPr marL="457206" lvl="1" indent="0">
              <a:buNone/>
            </a:pPr>
            <a:endParaRPr lang="nl-BE" altLang="nl-BE" sz="1600" b="1" dirty="0">
              <a:solidFill>
                <a:srgbClr val="0070C0"/>
              </a:solidFill>
            </a:endParaRPr>
          </a:p>
          <a:p>
            <a:pPr marL="457206" lvl="1" indent="0">
              <a:buNone/>
            </a:pPr>
            <a:endParaRPr lang="nl-BE" altLang="nl-BE" sz="1600" dirty="0">
              <a:solidFill>
                <a:srgbClr val="0070C0"/>
              </a:solidFill>
            </a:endParaRPr>
          </a:p>
          <a:p>
            <a:endParaRPr lang="nl-BE" altLang="nl-BE" sz="2800" b="1" dirty="0">
              <a:solidFill>
                <a:srgbClr val="0070C0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C2E866D-0ED8-A348-B137-B32DAEE50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5909191"/>
            <a:ext cx="2180267" cy="57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C08D9-C9F8-20FD-BD2D-CF0CD684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98" y="7895702"/>
            <a:ext cx="1542978" cy="15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page | Haviland">
            <a:extLst>
              <a:ext uri="{FF2B5EF4-FFF2-40B4-BE49-F238E27FC236}">
                <a16:creationId xmlns:a16="http://schemas.microsoft.com/office/drawing/2014/main" id="{2875F5AF-E0D4-41C8-F3D2-0EF91E78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5826808"/>
            <a:ext cx="1770608" cy="6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F2CD25F3-AA35-A846-90FF-629B18698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59" y="1052736"/>
            <a:ext cx="8280921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altLang="nl-BE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</a:rPr>
              <a:t>Via de website van </a:t>
            </a:r>
            <a:r>
              <a:rPr lang="nl-BE" altLang="nl-BE" sz="2000" dirty="0" err="1">
                <a:solidFill>
                  <a:srgbClr val="0070C0"/>
                </a:solidFill>
              </a:rPr>
              <a:t>Haviland</a:t>
            </a:r>
            <a:r>
              <a:rPr lang="nl-BE" altLang="nl-BE" sz="2000" dirty="0">
                <a:solidFill>
                  <a:srgbClr val="0070C0"/>
                </a:solidFill>
              </a:rPr>
              <a:t> kan u rechtstreeks de offerte aanvragen voor de sanering die u wenst te laten uitvoeren. </a:t>
            </a: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  <a:hlinkClick r:id="rId2"/>
              </a:rPr>
              <a:t>https://haviland.be/nl/diensten/milieu/tankslag/tankslag-editie-2023</a:t>
            </a:r>
            <a:endParaRPr lang="nl-BE" altLang="nl-BE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altLang="nl-BE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altLang="nl-BE" sz="2800" b="1" dirty="0">
                <a:solidFill>
                  <a:srgbClr val="0070C0"/>
                </a:solidFill>
              </a:rPr>
              <a:t>Contactgegevens:</a:t>
            </a: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</a:rPr>
              <a:t>Naam: Stijn Trippas</a:t>
            </a: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</a:rPr>
              <a:t>Rechtstreeks nummer: 014 86 25 36</a:t>
            </a:r>
          </a:p>
          <a:p>
            <a:pPr marL="0" indent="0">
              <a:buNone/>
            </a:pPr>
            <a:r>
              <a:rPr lang="nl-BE" altLang="nl-BE" sz="2000" dirty="0">
                <a:solidFill>
                  <a:srgbClr val="0070C0"/>
                </a:solidFill>
              </a:rPr>
              <a:t>Mail: </a:t>
            </a:r>
            <a:r>
              <a:rPr lang="nl-BE" altLang="nl-BE" sz="2000" dirty="0">
                <a:solidFill>
                  <a:srgbClr val="0070C0"/>
                </a:solidFill>
                <a:hlinkClick r:id="rId3"/>
              </a:rPr>
              <a:t>stijn.trippas@allintankservice.be</a:t>
            </a:r>
            <a:r>
              <a:rPr lang="nl-BE" altLang="nl-BE" sz="2000" dirty="0">
                <a:solidFill>
                  <a:srgbClr val="0070C0"/>
                </a:solidFill>
              </a:rPr>
              <a:t> of </a:t>
            </a:r>
            <a:r>
              <a:rPr lang="nl-BE" altLang="nl-BE" sz="2000" dirty="0">
                <a:solidFill>
                  <a:srgbClr val="0070C0"/>
                </a:solidFill>
                <a:hlinkClick r:id="rId4"/>
              </a:rPr>
              <a:t>geel@allintankservice.be</a:t>
            </a:r>
            <a:endParaRPr lang="nl-BE" altLang="nl-BE" sz="2800" b="1" dirty="0">
              <a:solidFill>
                <a:srgbClr val="0070C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B20ED2-9480-7D41-89A8-FE177C34AD38}"/>
              </a:ext>
            </a:extLst>
          </p:cNvPr>
          <p:cNvSpPr txBox="1">
            <a:spLocks/>
          </p:cNvSpPr>
          <p:nvPr/>
        </p:nvSpPr>
        <p:spPr>
          <a:xfrm>
            <a:off x="-96688" y="1052736"/>
            <a:ext cx="12192000" cy="1143000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sz="3600" b="1" dirty="0">
              <a:solidFill>
                <a:srgbClr val="8CB63C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219EE8B-4433-9542-9BDA-FA12689A7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949281"/>
            <a:ext cx="2180267" cy="576064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56CB040A-2885-0247-ACCB-89CF65D519EF}"/>
              </a:ext>
            </a:extLst>
          </p:cNvPr>
          <p:cNvSpPr txBox="1">
            <a:spLocks/>
          </p:cNvSpPr>
          <p:nvPr/>
        </p:nvSpPr>
        <p:spPr>
          <a:xfrm>
            <a:off x="0" y="105016"/>
            <a:ext cx="121920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Groepsaankoop tanksaneringen </a:t>
            </a:r>
            <a:r>
              <a:rPr lang="nl-BE" sz="3600" b="1" dirty="0" err="1">
                <a:solidFill>
                  <a:srgbClr val="8CB63C"/>
                </a:solidFill>
              </a:rPr>
              <a:t>Haviland</a:t>
            </a:r>
            <a:r>
              <a:rPr lang="nl-BE" sz="3600" b="1" dirty="0">
                <a:solidFill>
                  <a:srgbClr val="8CB63C"/>
                </a:solidFill>
              </a:rPr>
              <a:t> 2023 </a:t>
            </a:r>
          </a:p>
        </p:txBody>
      </p:sp>
      <p:pic>
        <p:nvPicPr>
          <p:cNvPr id="3" name="Picture 2" descr="Homepage | Haviland">
            <a:extLst>
              <a:ext uri="{FF2B5EF4-FFF2-40B4-BE49-F238E27FC236}">
                <a16:creationId xmlns:a16="http://schemas.microsoft.com/office/drawing/2014/main" id="{638F6706-9F32-0504-4C54-08275D64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5826808"/>
            <a:ext cx="1770608" cy="6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5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D929AB-0C7B-604F-AE2A-1431EC5178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2450827"/>
            <a:ext cx="4032448" cy="1065444"/>
          </a:xfrm>
          <a:prstGeom prst="rect">
            <a:avLst/>
          </a:prstGeom>
        </p:spPr>
      </p:pic>
      <p:pic>
        <p:nvPicPr>
          <p:cNvPr id="2050" name="Picture 2" descr="Homepage | Haviland">
            <a:extLst>
              <a:ext uri="{FF2B5EF4-FFF2-40B4-BE49-F238E27FC236}">
                <a16:creationId xmlns:a16="http://schemas.microsoft.com/office/drawing/2014/main" id="{2C945629-31A8-9C69-E6AF-9A77A383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6" y="2382796"/>
            <a:ext cx="304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9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43563612-39C6-CE4A-A0F2-88FA85B6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944" y="116632"/>
            <a:ext cx="2894112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Wie zijn wij?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3F52EE-19C9-9E4B-9DB0-6A6214258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1DDDA69B-EA17-1941-A40F-E4A7CB0578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052738"/>
            <a:ext cx="8229600" cy="51740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fr-BE" altLang="nl-BE" sz="2601" b="1" dirty="0" err="1">
                <a:solidFill>
                  <a:srgbClr val="0070C0"/>
                </a:solidFill>
              </a:rPr>
              <a:t>Specialist</a:t>
            </a:r>
            <a:r>
              <a:rPr lang="fr-BE" altLang="nl-BE" sz="2601" b="1" dirty="0">
                <a:solidFill>
                  <a:srgbClr val="0070C0"/>
                </a:solidFill>
              </a:rPr>
              <a:t> </a:t>
            </a:r>
            <a:r>
              <a:rPr lang="fr-BE" altLang="nl-BE" sz="2601" b="1" dirty="0" err="1">
                <a:solidFill>
                  <a:srgbClr val="0070C0"/>
                </a:solidFill>
              </a:rPr>
              <a:t>inzake</a:t>
            </a:r>
            <a:r>
              <a:rPr lang="fr-BE" altLang="nl-BE" sz="2601" b="1" dirty="0">
                <a:solidFill>
                  <a:srgbClr val="0070C0"/>
                </a:solidFill>
              </a:rPr>
              <a:t> </a:t>
            </a:r>
            <a:r>
              <a:rPr lang="fr-BE" altLang="nl-BE" sz="2601" b="1" dirty="0" err="1">
                <a:solidFill>
                  <a:srgbClr val="0070C0"/>
                </a:solidFill>
              </a:rPr>
              <a:t>mazouttanks</a:t>
            </a:r>
            <a:endParaRPr lang="fr-BE" altLang="nl-BE" sz="2601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fr-BE" altLang="nl-BE" sz="2601" b="1" dirty="0">
                <a:solidFill>
                  <a:srgbClr val="0070C0"/>
                </a:solidFill>
              </a:rPr>
              <a:t>28 </a:t>
            </a:r>
            <a:r>
              <a:rPr lang="fr-BE" altLang="nl-BE" sz="2601" b="1" dirty="0" err="1">
                <a:solidFill>
                  <a:srgbClr val="0070C0"/>
                </a:solidFill>
              </a:rPr>
              <a:t>jaar</a:t>
            </a:r>
            <a:r>
              <a:rPr lang="fr-BE" altLang="nl-BE" sz="2601" b="1" dirty="0">
                <a:solidFill>
                  <a:srgbClr val="0070C0"/>
                </a:solidFill>
              </a:rPr>
              <a:t> </a:t>
            </a:r>
            <a:r>
              <a:rPr lang="fr-BE" altLang="nl-BE" sz="2601" b="1" dirty="0" err="1">
                <a:solidFill>
                  <a:srgbClr val="0070C0"/>
                </a:solidFill>
              </a:rPr>
              <a:t>actief</a:t>
            </a:r>
            <a:endParaRPr lang="fr-BE" altLang="nl-BE" sz="2601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 err="1">
                <a:solidFill>
                  <a:srgbClr val="0070C0"/>
                </a:solidFill>
              </a:rPr>
              <a:t>T</a:t>
            </a:r>
            <a:r>
              <a:rPr lang="fr-BE" altLang="nl-BE" sz="2000" dirty="0" err="1">
                <a:solidFill>
                  <a:srgbClr val="0070C0"/>
                </a:solidFill>
              </a:rPr>
              <a:t>ankkeuringen</a:t>
            </a:r>
            <a:r>
              <a:rPr lang="fr-BE" altLang="nl-BE" sz="2000" dirty="0">
                <a:solidFill>
                  <a:srgbClr val="0070C0"/>
                </a:solidFill>
              </a:rPr>
              <a:t> (± 30.000 </a:t>
            </a:r>
            <a:r>
              <a:rPr lang="fr-BE" altLang="nl-BE" sz="2000" dirty="0" err="1">
                <a:solidFill>
                  <a:srgbClr val="0070C0"/>
                </a:solidFill>
              </a:rPr>
              <a:t>stuks</a:t>
            </a:r>
            <a:r>
              <a:rPr lang="fr-BE" altLang="nl-BE" sz="2000" dirty="0">
                <a:solidFill>
                  <a:srgbClr val="0070C0"/>
                </a:solidFill>
              </a:rPr>
              <a:t>/</a:t>
            </a:r>
            <a:r>
              <a:rPr lang="fr-BE" altLang="nl-BE" sz="2000" dirty="0" err="1">
                <a:solidFill>
                  <a:srgbClr val="0070C0"/>
                </a:solidFill>
              </a:rPr>
              <a:t>jaar</a:t>
            </a:r>
            <a:r>
              <a:rPr lang="fr-BE" altLang="nl-BE" sz="2000" dirty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 err="1">
                <a:solidFill>
                  <a:srgbClr val="0070C0"/>
                </a:solidFill>
                <a:sym typeface="Wingdings 2" pitchFamily="18" charset="2"/>
              </a:rPr>
              <a:t>P</a:t>
            </a:r>
            <a:r>
              <a:rPr lang="fr-BE" altLang="nl-BE" sz="2000" dirty="0" err="1">
                <a:solidFill>
                  <a:srgbClr val="0070C0"/>
                </a:solidFill>
              </a:rPr>
              <a:t>laatsen</a:t>
            </a:r>
            <a:r>
              <a:rPr lang="fr-BE" altLang="nl-BE" sz="2000" dirty="0">
                <a:solidFill>
                  <a:srgbClr val="0070C0"/>
                </a:solidFill>
              </a:rPr>
              <a:t> van </a:t>
            </a:r>
            <a:r>
              <a:rPr lang="fr-BE" altLang="nl-BE" sz="2000" dirty="0" err="1">
                <a:solidFill>
                  <a:srgbClr val="0070C0"/>
                </a:solidFill>
              </a:rPr>
              <a:t>nieuwe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mazouttanks</a:t>
            </a:r>
            <a:r>
              <a:rPr lang="fr-BE" altLang="nl-BE" sz="2000" dirty="0">
                <a:solidFill>
                  <a:srgbClr val="0070C0"/>
                </a:solidFill>
              </a:rPr>
              <a:t> (± 500/</a:t>
            </a:r>
            <a:r>
              <a:rPr lang="fr-BE" altLang="nl-BE" sz="2000" dirty="0" err="1">
                <a:solidFill>
                  <a:srgbClr val="0070C0"/>
                </a:solidFill>
              </a:rPr>
              <a:t>jaar</a:t>
            </a:r>
            <a:r>
              <a:rPr lang="fr-BE" altLang="nl-BE" sz="2000" dirty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 err="1">
                <a:solidFill>
                  <a:srgbClr val="0070C0"/>
                </a:solidFill>
                <a:sym typeface="Wingdings 2" pitchFamily="18" charset="2"/>
              </a:rPr>
              <a:t>S</a:t>
            </a:r>
            <a:r>
              <a:rPr lang="fr-BE" altLang="nl-BE" sz="2000" dirty="0" err="1">
                <a:solidFill>
                  <a:srgbClr val="0070C0"/>
                </a:solidFill>
              </a:rPr>
              <a:t>aneren</a:t>
            </a:r>
            <a:r>
              <a:rPr lang="fr-BE" altLang="nl-BE" sz="2000" dirty="0">
                <a:solidFill>
                  <a:srgbClr val="0070C0"/>
                </a:solidFill>
              </a:rPr>
              <a:t> en </a:t>
            </a:r>
            <a:r>
              <a:rPr lang="fr-BE" altLang="nl-BE" sz="2000" dirty="0" err="1">
                <a:solidFill>
                  <a:srgbClr val="0070C0"/>
                </a:solidFill>
              </a:rPr>
              <a:t>verwijderen</a:t>
            </a:r>
            <a:r>
              <a:rPr lang="fr-BE" altLang="nl-BE" sz="2000" dirty="0">
                <a:solidFill>
                  <a:srgbClr val="0070C0"/>
                </a:solidFill>
              </a:rPr>
              <a:t> van </a:t>
            </a:r>
            <a:r>
              <a:rPr lang="fr-BE" altLang="nl-BE" sz="2000" dirty="0" err="1">
                <a:solidFill>
                  <a:srgbClr val="0070C0"/>
                </a:solidFill>
              </a:rPr>
              <a:t>oude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mazouttanks</a:t>
            </a:r>
            <a:r>
              <a:rPr lang="fr-BE" altLang="nl-BE" sz="2000" dirty="0">
                <a:solidFill>
                  <a:srgbClr val="0070C0"/>
                </a:solidFill>
              </a:rPr>
              <a:t> (± 4.000/</a:t>
            </a:r>
            <a:r>
              <a:rPr lang="fr-BE" altLang="nl-BE" sz="2000" dirty="0" err="1">
                <a:solidFill>
                  <a:srgbClr val="0070C0"/>
                </a:solidFill>
              </a:rPr>
              <a:t>jaar</a:t>
            </a:r>
            <a:r>
              <a:rPr lang="fr-BE" altLang="nl-BE" sz="2000" dirty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altLang="nl-BE" sz="2000" dirty="0">
                <a:solidFill>
                  <a:srgbClr val="0070C0"/>
                </a:solidFill>
              </a:rPr>
              <a:t>	</a:t>
            </a: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fr-BE" sz="2000" dirty="0" err="1">
                <a:solidFill>
                  <a:srgbClr val="0070C0"/>
                </a:solidFill>
                <a:sym typeface="Wingdings 2" pitchFamily="18" charset="2"/>
              </a:rPr>
              <a:t>O</a:t>
            </a:r>
            <a:r>
              <a:rPr lang="fr-BE" altLang="nl-BE" sz="2000" dirty="0" err="1">
                <a:solidFill>
                  <a:srgbClr val="0070C0"/>
                </a:solidFill>
              </a:rPr>
              <a:t>verpompen</a:t>
            </a:r>
            <a:r>
              <a:rPr lang="fr-BE" altLang="nl-BE" sz="2000" dirty="0">
                <a:solidFill>
                  <a:srgbClr val="0070C0"/>
                </a:solidFill>
              </a:rPr>
              <a:t> van mazout</a:t>
            </a:r>
            <a:endParaRPr lang="fr-BE" altLang="nl-BE" dirty="0">
              <a:solidFill>
                <a:srgbClr val="0070C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fr-BE" altLang="nl-BE" sz="2601" b="1" dirty="0" err="1">
                <a:solidFill>
                  <a:srgbClr val="0070C0"/>
                </a:solidFill>
              </a:rPr>
              <a:t>Personeel</a:t>
            </a:r>
            <a:endParaRPr lang="fr-BE" altLang="nl-BE" sz="2601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>
                <a:solidFill>
                  <a:srgbClr val="0070C0"/>
                </a:solidFill>
              </a:rPr>
              <a:t>7 </a:t>
            </a:r>
            <a:r>
              <a:rPr lang="fr-BE" sz="2000" dirty="0" err="1">
                <a:solidFill>
                  <a:srgbClr val="0070C0"/>
                </a:solidFill>
              </a:rPr>
              <a:t>keurders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6</a:t>
            </a:r>
            <a:r>
              <a:rPr lang="fr-BE" sz="2000" dirty="0">
                <a:solidFill>
                  <a:srgbClr val="0070C0"/>
                </a:solidFill>
              </a:rPr>
              <a:t> tank </a:t>
            </a:r>
            <a:r>
              <a:rPr lang="fr-BE" sz="2000" dirty="0" err="1">
                <a:solidFill>
                  <a:srgbClr val="0070C0"/>
                </a:solidFill>
              </a:rPr>
              <a:t>technici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4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  <a:r>
              <a:rPr lang="fr-BE" sz="2000" dirty="0" err="1">
                <a:solidFill>
                  <a:srgbClr val="0070C0"/>
                </a:solidFill>
              </a:rPr>
              <a:t>technisch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  <a:r>
              <a:rPr lang="fr-BE" sz="2000" dirty="0" err="1">
                <a:solidFill>
                  <a:srgbClr val="0070C0"/>
                </a:solidFill>
              </a:rPr>
              <a:t>adviseurs</a:t>
            </a:r>
            <a:r>
              <a:rPr lang="fr-BE" sz="2000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</a:t>
            </a:r>
            <a:r>
              <a:rPr lang="fr-BE" sz="2000" dirty="0">
                <a:solidFill>
                  <a:srgbClr val="0076BB"/>
                </a:solidFill>
              </a:rPr>
              <a:t>6 </a:t>
            </a:r>
            <a:r>
              <a:rPr lang="fr-BE" sz="2000" dirty="0" err="1">
                <a:solidFill>
                  <a:srgbClr val="0076BB"/>
                </a:solidFill>
              </a:rPr>
              <a:t>bediendes</a:t>
            </a:r>
            <a:r>
              <a:rPr lang="fr-BE" sz="2000" dirty="0">
                <a:solidFill>
                  <a:srgbClr val="0076BB"/>
                </a:solidFill>
              </a:rPr>
              <a:t> </a:t>
            </a:r>
            <a:r>
              <a:rPr lang="fr-BE" sz="2000" dirty="0" err="1">
                <a:solidFill>
                  <a:srgbClr val="0076BB"/>
                </a:solidFill>
              </a:rPr>
              <a:t>operations</a:t>
            </a:r>
            <a:r>
              <a:rPr lang="fr-BE" sz="2000" dirty="0">
                <a:solidFill>
                  <a:srgbClr val="0076BB"/>
                </a:solidFill>
              </a:rPr>
              <a:t>  </a:t>
            </a:r>
            <a:endParaRPr lang="fr-BE" sz="20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BE" sz="2000" dirty="0">
                <a:solidFill>
                  <a:srgbClr val="0076BB"/>
                </a:solidFill>
              </a:rPr>
              <a:t>	· 4</a:t>
            </a:r>
            <a:r>
              <a:rPr lang="fr-BE" sz="2000" dirty="0">
                <a:solidFill>
                  <a:srgbClr val="0076BB"/>
                </a:solidFill>
              </a:rPr>
              <a:t> </a:t>
            </a:r>
            <a:r>
              <a:rPr lang="fr-BE" sz="2000" dirty="0" err="1">
                <a:solidFill>
                  <a:srgbClr val="0076BB"/>
                </a:solidFill>
              </a:rPr>
              <a:t>internal</a:t>
            </a:r>
            <a:r>
              <a:rPr lang="fr-BE" sz="2000" dirty="0">
                <a:solidFill>
                  <a:srgbClr val="0076BB"/>
                </a:solidFill>
              </a:rPr>
              <a:t> sales </a:t>
            </a:r>
            <a:endParaRPr lang="fr-BE" altLang="nl-B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4A89096-BE01-6C47-B4A5-87F64D72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759"/>
            <a:ext cx="10972800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Wetgeving tanksanering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EEBAC90-38C0-A54A-98A4-0C8FD61A83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3801" y="1279301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defRPr/>
            </a:pPr>
            <a:r>
              <a:rPr lang="nl-NL" altLang="nl-BE" sz="2800" dirty="0">
                <a:solidFill>
                  <a:srgbClr val="0070C0"/>
                </a:solidFill>
              </a:rPr>
              <a:t>Bij definitieve buitengebruikstelling van ondergrondse houders</a:t>
            </a:r>
          </a:p>
          <a:p>
            <a:pPr marL="0" indent="0">
              <a:buNone/>
              <a:defRPr/>
            </a:pPr>
            <a:r>
              <a:rPr lang="nl-BE" sz="2800" dirty="0">
                <a:solidFill>
                  <a:srgbClr val="0076BB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</a:t>
            </a:r>
            <a:r>
              <a:rPr lang="nl-NL" sz="2200" dirty="0">
                <a:solidFill>
                  <a:srgbClr val="0070C0"/>
                </a:solidFill>
              </a:rPr>
              <a:t>L</a:t>
            </a:r>
            <a:r>
              <a:rPr lang="nl-NL" altLang="nl-BE" sz="2200" dirty="0">
                <a:solidFill>
                  <a:srgbClr val="0070C0"/>
                </a:solidFill>
              </a:rPr>
              <a:t>edigen, reinigen en uitgraven.</a:t>
            </a:r>
          </a:p>
          <a:p>
            <a:pPr marL="0" indent="0">
              <a:buNone/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</a:t>
            </a:r>
            <a:r>
              <a:rPr lang="nl-NL" sz="2200" dirty="0">
                <a:solidFill>
                  <a:srgbClr val="0070C0"/>
                </a:solidFill>
              </a:rPr>
              <a:t>Termijn: </a:t>
            </a:r>
          </a:p>
          <a:p>
            <a:pPr marL="1255713" indent="360363">
              <a:buAutoNum type="arabicPeriod"/>
              <a:defRPr/>
            </a:pPr>
            <a:r>
              <a:rPr lang="nl-NL" sz="2200" dirty="0">
                <a:solidFill>
                  <a:srgbClr val="0070C0"/>
                </a:solidFill>
              </a:rPr>
              <a:t>Tank kleiner dan 5000 kg of 6000 liter:</a:t>
            </a:r>
          </a:p>
          <a:p>
            <a:pPr marL="1616075" indent="0">
              <a:buNone/>
              <a:defRPr/>
            </a:pPr>
            <a:r>
              <a:rPr lang="nl-NL" sz="2200" dirty="0">
                <a:solidFill>
                  <a:srgbClr val="0070C0"/>
                </a:solidFill>
              </a:rPr>
              <a:t>Voor de einddatum van het huidige keuringsattest.</a:t>
            </a:r>
          </a:p>
          <a:p>
            <a:pPr marL="1616075" indent="-361950">
              <a:buAutoNum type="arabicPeriod" startAt="2"/>
              <a:defRPr/>
            </a:pPr>
            <a:r>
              <a:rPr lang="nl-NL" sz="2200" dirty="0">
                <a:solidFill>
                  <a:srgbClr val="0070C0"/>
                </a:solidFill>
              </a:rPr>
              <a:t>Tank groter dan 5000 kg of 6000 liter:</a:t>
            </a:r>
          </a:p>
          <a:p>
            <a:pPr marL="1616075" indent="0">
              <a:buNone/>
              <a:defRPr/>
            </a:pPr>
            <a:r>
              <a:rPr lang="nl-NL" sz="2200" dirty="0">
                <a:solidFill>
                  <a:srgbClr val="0070C0"/>
                </a:solidFill>
              </a:rPr>
              <a:t>Binnen een termijn van 3 jaar.</a:t>
            </a:r>
          </a:p>
          <a:p>
            <a:pPr marL="0" indent="1081088">
              <a:buNone/>
              <a:defRPr/>
            </a:pPr>
            <a:r>
              <a:rPr lang="nl-NL" altLang="nl-BE" sz="1500" i="1" dirty="0">
                <a:solidFill>
                  <a:srgbClr val="0070C0"/>
                </a:solidFill>
              </a:rPr>
              <a:t>Zie: https://www.vlaanderen.be/een-stookolietank-buiten-gebruik-stellen</a:t>
            </a:r>
          </a:p>
          <a:p>
            <a:pPr marL="0" indent="0">
              <a:buNone/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</a:t>
            </a:r>
            <a:r>
              <a:rPr lang="nl-NL" sz="2200" dirty="0">
                <a:solidFill>
                  <a:srgbClr val="0070C0"/>
                </a:solidFill>
              </a:rPr>
              <a:t>E</a:t>
            </a:r>
            <a:r>
              <a:rPr lang="nl-NL" altLang="nl-BE" sz="2200" dirty="0">
                <a:solidFill>
                  <a:srgbClr val="0070C0"/>
                </a:solidFill>
              </a:rPr>
              <a:t>ventueel afvoeren en verwerken verontreinigde aarde bij lekkages.</a:t>
            </a:r>
          </a:p>
          <a:p>
            <a:pPr marL="0" indent="1081088">
              <a:buNone/>
              <a:defRPr/>
            </a:pPr>
            <a:r>
              <a:rPr lang="nl-NL" altLang="nl-BE" sz="1500" i="1" dirty="0">
                <a:solidFill>
                  <a:srgbClr val="0070C0"/>
                </a:solidFill>
              </a:rPr>
              <a:t>Best dus zo snel mogelijk handelen om extra kosten te vermijden. Zoals saneren of verwijderen.</a:t>
            </a: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nl-NL" altLang="nl-BE" sz="2800" dirty="0">
                <a:solidFill>
                  <a:srgbClr val="0070C0"/>
                </a:solidFill>
              </a:rPr>
              <a:t>Bij technische onmogelijkheid tot verwijderen </a:t>
            </a:r>
          </a:p>
          <a:p>
            <a:pPr marL="0" indent="0">
              <a:buNone/>
              <a:defRPr/>
            </a:pPr>
            <a:r>
              <a:rPr lang="nl-NL" altLang="nl-BE" sz="2800" dirty="0">
                <a:solidFill>
                  <a:srgbClr val="0070C0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</a:t>
            </a:r>
            <a:r>
              <a:rPr lang="nl-NL" sz="2200" dirty="0">
                <a:solidFill>
                  <a:srgbClr val="0070C0"/>
                </a:solidFill>
              </a:rPr>
              <a:t>L</a:t>
            </a:r>
            <a:r>
              <a:rPr lang="nl-NL" altLang="nl-BE" sz="2200" dirty="0">
                <a:solidFill>
                  <a:srgbClr val="0070C0"/>
                </a:solidFill>
              </a:rPr>
              <a:t>edigen en reinigen en opvullen met inert materiaal (schuim of zand)</a:t>
            </a:r>
          </a:p>
          <a:p>
            <a:pPr marL="0" indent="0">
              <a:buNone/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	</a:t>
            </a:r>
            <a:r>
              <a:rPr lang="nl-BE" sz="2200" dirty="0">
                <a:solidFill>
                  <a:srgbClr val="0076BB"/>
                </a:solidFill>
              </a:rPr>
              <a:t> · Termijn: zie hierboven.</a:t>
            </a:r>
            <a:br>
              <a:rPr lang="nl-NL" sz="2800" b="1" dirty="0">
                <a:solidFill>
                  <a:srgbClr val="0070C0"/>
                </a:solidFill>
              </a:rPr>
            </a:br>
            <a:endParaRPr 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BE" altLang="nl-BE" sz="2800" b="1" dirty="0">
              <a:solidFill>
                <a:srgbClr val="0070C0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D4AE2FE-5627-8F43-9C52-B0BEF1BC0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556C801-831C-B769-0047-0339D80B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Wetgeving tanksanering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F92A9-C7A4-94C6-C616-3B6D4A529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1384" y="126876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Bij definitieve buitengebruikstelling van bovengrondse houders kleiner dan 6000 liter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nl-BE" sz="1700" dirty="0">
                <a:solidFill>
                  <a:srgbClr val="0076BB"/>
                </a:solidFill>
              </a:rPr>
              <a:t>	 · </a:t>
            </a:r>
            <a:r>
              <a:rPr lang="nl-NL" sz="1700" dirty="0">
                <a:solidFill>
                  <a:srgbClr val="0070C0"/>
                </a:solidFill>
              </a:rPr>
              <a:t>L</a:t>
            </a:r>
            <a:r>
              <a:rPr lang="nl-NL" altLang="nl-BE" sz="1700" dirty="0">
                <a:solidFill>
                  <a:srgbClr val="0070C0"/>
                </a:solidFill>
              </a:rPr>
              <a:t>edigen en reinigen.</a:t>
            </a:r>
          </a:p>
          <a:p>
            <a:pPr marL="92075" indent="-92075">
              <a:spcBef>
                <a:spcPts val="0"/>
              </a:spcBef>
              <a:buNone/>
              <a:defRPr/>
            </a:pPr>
            <a:r>
              <a:rPr lang="nl-NL" sz="1700" dirty="0">
                <a:solidFill>
                  <a:srgbClr val="0070C0"/>
                </a:solidFill>
              </a:rPr>
              <a:t>		 </a:t>
            </a:r>
            <a:r>
              <a:rPr lang="nl-BE" sz="1700" dirty="0">
                <a:solidFill>
                  <a:srgbClr val="0076BB"/>
                </a:solidFill>
              </a:rPr>
              <a:t>· </a:t>
            </a:r>
            <a:r>
              <a:rPr lang="nl-NL" altLang="nl-BE" sz="1700" dirty="0">
                <a:solidFill>
                  <a:srgbClr val="0070C0"/>
                </a:solidFill>
              </a:rPr>
              <a:t>Verwijderen is niet verplicht maar wel aan te raden wegens een blijvende mazoutgeur.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altLang="nl-BE" sz="1700" dirty="0">
                <a:solidFill>
                  <a:srgbClr val="0070C0"/>
                </a:solidFill>
              </a:rPr>
              <a:t>	</a:t>
            </a:r>
            <a:r>
              <a:rPr lang="nl-BE" sz="1700" dirty="0">
                <a:solidFill>
                  <a:srgbClr val="0076BB"/>
                </a:solidFill>
              </a:rPr>
              <a:t> · </a:t>
            </a:r>
            <a:r>
              <a:rPr lang="nl-NL" sz="1700" dirty="0">
                <a:solidFill>
                  <a:srgbClr val="0070C0"/>
                </a:solidFill>
              </a:rPr>
              <a:t>Termijn: Voor de einddatum van het huidige keuringsattest.</a:t>
            </a:r>
          </a:p>
          <a:p>
            <a:pPr marL="0" indent="1081088">
              <a:spcBef>
                <a:spcPts val="0"/>
              </a:spcBef>
              <a:buNone/>
              <a:defRPr/>
            </a:pPr>
            <a:r>
              <a:rPr lang="nl-NL" altLang="nl-BE" sz="1200" i="1" dirty="0">
                <a:solidFill>
                  <a:srgbClr val="0070C0"/>
                </a:solidFill>
              </a:rPr>
              <a:t>Zie: https://www.vlaanderen.be/een-stookolietank-buiten-gebruik-stellen</a:t>
            </a:r>
          </a:p>
          <a:p>
            <a:pPr marL="0" indent="0">
              <a:buNone/>
              <a:defRPr/>
            </a:pPr>
            <a:endParaRPr lang="nl-NL" altLang="nl-BE" sz="22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nl-NL" altLang="nl-BE" sz="2200" dirty="0">
                <a:solidFill>
                  <a:srgbClr val="0070C0"/>
                </a:solidFill>
              </a:rPr>
              <a:t>Bij definitieve buitengebruikstelling van bovengrondse houders groter dan 6000 liter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nl-BE" sz="2400" dirty="0">
                <a:solidFill>
                  <a:srgbClr val="0076BB"/>
                </a:solidFill>
              </a:rPr>
              <a:t>	 </a:t>
            </a:r>
            <a:r>
              <a:rPr lang="nl-BE" sz="1700" dirty="0">
                <a:solidFill>
                  <a:srgbClr val="0076BB"/>
                </a:solidFill>
              </a:rPr>
              <a:t>· </a:t>
            </a:r>
            <a:r>
              <a:rPr lang="nl-NL" sz="1700" dirty="0">
                <a:solidFill>
                  <a:srgbClr val="0070C0"/>
                </a:solidFill>
              </a:rPr>
              <a:t>L</a:t>
            </a:r>
            <a:r>
              <a:rPr lang="nl-NL" altLang="nl-BE" sz="1700" dirty="0">
                <a:solidFill>
                  <a:srgbClr val="0070C0"/>
                </a:solidFill>
              </a:rPr>
              <a:t>edigen, reinigen én verwijderen indien technisch mogelijk.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altLang="nl-BE" sz="1700" dirty="0">
                <a:solidFill>
                  <a:srgbClr val="0070C0"/>
                </a:solidFill>
              </a:rPr>
              <a:t>	</a:t>
            </a:r>
            <a:r>
              <a:rPr lang="nl-BE" sz="1700" dirty="0">
                <a:solidFill>
                  <a:srgbClr val="0076BB"/>
                </a:solidFill>
              </a:rPr>
              <a:t> · </a:t>
            </a:r>
            <a:r>
              <a:rPr lang="nl-NL" sz="1700" dirty="0">
                <a:solidFill>
                  <a:srgbClr val="0070C0"/>
                </a:solidFill>
              </a:rPr>
              <a:t>Termijn: Binnen de 3 jaar</a:t>
            </a:r>
          </a:p>
          <a:p>
            <a:pPr marL="0" indent="0">
              <a:buNone/>
              <a:defRPr/>
            </a:pPr>
            <a:br>
              <a:rPr lang="nl-NL" sz="2800" b="1" dirty="0">
                <a:solidFill>
                  <a:srgbClr val="0070C0"/>
                </a:solidFill>
              </a:rPr>
            </a:br>
            <a:endParaRPr 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NL" altLang="nl-BE" sz="28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nl-BE" altLang="nl-BE" sz="2800" b="1" dirty="0">
              <a:solidFill>
                <a:srgbClr val="0070C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9FEC9D-5752-8FAE-59CB-FE20C8B924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3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17C857F-C12C-F141-B268-D0AB622DC726}"/>
              </a:ext>
            </a:extLst>
          </p:cNvPr>
          <p:cNvSpPr txBox="1">
            <a:spLocks/>
          </p:cNvSpPr>
          <p:nvPr/>
        </p:nvSpPr>
        <p:spPr>
          <a:xfrm>
            <a:off x="523801" y="265112"/>
            <a:ext cx="109728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3600" b="1" dirty="0">
                <a:solidFill>
                  <a:srgbClr val="8CB63C"/>
                </a:solidFill>
              </a:rPr>
              <a:t>Bovengrondse tank in </a:t>
            </a:r>
          </a:p>
          <a:p>
            <a:pPr algn="l"/>
            <a:r>
              <a:rPr lang="nl-BE" sz="3600" b="1" dirty="0">
                <a:solidFill>
                  <a:srgbClr val="8CB63C"/>
                </a:solidFill>
              </a:rPr>
              <a:t>zijn geheel te verwijderen. </a:t>
            </a:r>
            <a:br>
              <a:rPr lang="nl-BE" sz="4000" b="1" dirty="0">
                <a:solidFill>
                  <a:srgbClr val="8CB63C"/>
                </a:solidFill>
              </a:rPr>
            </a:br>
            <a:r>
              <a:rPr lang="nl-BE" sz="2201" b="1" dirty="0">
                <a:solidFill>
                  <a:srgbClr val="8CB63C"/>
                </a:solidFill>
              </a:rPr>
              <a:t>Hoe gaan we te werk?</a:t>
            </a:r>
          </a:p>
        </p:txBody>
      </p:sp>
      <p:pic>
        <p:nvPicPr>
          <p:cNvPr id="9" name="Afbeelding 8" descr="Afbeelding met persoon, buiten, person, gebouw&#10;&#10;Automatisch gegenereerde beschrijving">
            <a:extLst>
              <a:ext uri="{FF2B5EF4-FFF2-40B4-BE49-F238E27FC236}">
                <a16:creationId xmlns:a16="http://schemas.microsoft.com/office/drawing/2014/main" id="{E9D3793E-CFC7-F444-9961-47FA79AB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242" y="476674"/>
            <a:ext cx="4094960" cy="5904656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771393F0-1620-1841-B20D-45631D6EF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2416424"/>
            <a:ext cx="96340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1) </a:t>
            </a:r>
            <a:r>
              <a:rPr lang="fr-BE" altLang="nl-BE" sz="2601" dirty="0" err="1">
                <a:solidFill>
                  <a:srgbClr val="0070C0"/>
                </a:solidFill>
              </a:rPr>
              <a:t>Mazouttank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leeg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maken</a:t>
            </a:r>
            <a:r>
              <a:rPr lang="fr-BE" altLang="nl-BE" sz="2601" dirty="0">
                <a:solidFill>
                  <a:srgbClr val="0070C0"/>
                </a:solidFill>
              </a:rPr>
              <a:t> en </a:t>
            </a:r>
            <a:r>
              <a:rPr lang="fr-BE" altLang="nl-BE" sz="2601" dirty="0" err="1">
                <a:solidFill>
                  <a:srgbClr val="0070C0"/>
                </a:solidFill>
              </a:rPr>
              <a:t>reinigen</a:t>
            </a:r>
            <a:endParaRPr lang="fr-BE" altLang="nl-BE" sz="260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2) </a:t>
            </a:r>
            <a:r>
              <a:rPr lang="fr-BE" altLang="nl-BE" sz="2601" dirty="0" err="1">
                <a:solidFill>
                  <a:srgbClr val="0070C0"/>
                </a:solidFill>
              </a:rPr>
              <a:t>Mazouttank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ophalen</a:t>
            </a:r>
            <a:r>
              <a:rPr lang="fr-BE" altLang="nl-BE" sz="2601" dirty="0">
                <a:solidFill>
                  <a:srgbClr val="0070C0"/>
                </a:solidFill>
              </a:rPr>
              <a:t> en </a:t>
            </a:r>
            <a:r>
              <a:rPr lang="fr-BE" altLang="nl-BE" sz="2601" dirty="0" err="1">
                <a:solidFill>
                  <a:srgbClr val="0070C0"/>
                </a:solidFill>
              </a:rPr>
              <a:t>afvoeren</a:t>
            </a:r>
            <a:endParaRPr lang="nl-BE" sz="2601" dirty="0"/>
          </a:p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3) </a:t>
            </a:r>
            <a:r>
              <a:rPr lang="fr-BE" altLang="nl-BE" sz="2601" dirty="0" err="1">
                <a:solidFill>
                  <a:srgbClr val="0070C0"/>
                </a:solidFill>
              </a:rPr>
              <a:t>Verplicht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attest</a:t>
            </a:r>
            <a:r>
              <a:rPr lang="fr-BE" altLang="nl-BE" sz="2601" dirty="0">
                <a:solidFill>
                  <a:srgbClr val="0070C0"/>
                </a:solidFill>
              </a:rPr>
              <a:t> van </a:t>
            </a:r>
            <a:r>
              <a:rPr lang="fr-BE" altLang="nl-BE" sz="2601" dirty="0" err="1">
                <a:solidFill>
                  <a:srgbClr val="0070C0"/>
                </a:solidFill>
              </a:rPr>
              <a:t>buitendienststelling</a:t>
            </a:r>
            <a:endParaRPr lang="nl-BE" altLang="nl-BE" sz="260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7376C0D-B4F2-F24E-AA14-37DAD5C42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5" y="1643826"/>
            <a:ext cx="96340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1) Mazouttank leeg maken</a:t>
            </a:r>
          </a:p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2) Mazouttank reinigen </a:t>
            </a:r>
          </a:p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3) Mazouttank verschroten (in stukken knippen)</a:t>
            </a:r>
          </a:p>
          <a:p>
            <a:pPr marL="457206" lvl="1" indent="0">
              <a:buNone/>
            </a:pP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nl-BE" altLang="nl-BE" sz="2000" dirty="0">
                <a:solidFill>
                  <a:srgbClr val="0070C0"/>
                </a:solidFill>
                <a:sym typeface="Wingdings 2" pitchFamily="18" charset="2"/>
              </a:rPr>
              <a:t>b</a:t>
            </a:r>
            <a:r>
              <a:rPr lang="nl-BE" altLang="nl-BE" sz="2000" dirty="0">
                <a:solidFill>
                  <a:srgbClr val="0070C0"/>
                </a:solidFill>
              </a:rPr>
              <a:t>eperkte geurhinder</a:t>
            </a:r>
          </a:p>
          <a:p>
            <a:pPr marL="457206" lvl="1" indent="0">
              <a:buNone/>
            </a:pP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nl-BE" altLang="nl-BE" sz="2000" dirty="0">
                <a:solidFill>
                  <a:srgbClr val="0070C0"/>
                </a:solidFill>
                <a:sym typeface="Wingdings 2" pitchFamily="18" charset="2"/>
              </a:rPr>
              <a:t>v</a:t>
            </a:r>
            <a:r>
              <a:rPr lang="nl-BE" altLang="nl-BE" sz="2000" dirty="0">
                <a:solidFill>
                  <a:srgbClr val="0070C0"/>
                </a:solidFill>
              </a:rPr>
              <a:t>eilig</a:t>
            </a:r>
          </a:p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4) Mazouttank verwijderen	</a:t>
            </a:r>
          </a:p>
          <a:p>
            <a:pPr marL="0" indent="0">
              <a:buNone/>
            </a:pPr>
            <a:r>
              <a:rPr lang="nl-BE" altLang="nl-BE" sz="2601" dirty="0">
                <a:solidFill>
                  <a:srgbClr val="0070C0"/>
                </a:solidFill>
              </a:rPr>
              <a:t>5) Verplicht attest van buitendienststelling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670031-CF8A-AB48-8A1D-EF17C95DD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C6575B5-EAA3-BB4F-BC92-BA4F7DF92930}"/>
              </a:ext>
            </a:extLst>
          </p:cNvPr>
          <p:cNvSpPr txBox="1">
            <a:spLocks/>
          </p:cNvSpPr>
          <p:nvPr/>
        </p:nvSpPr>
        <p:spPr>
          <a:xfrm>
            <a:off x="623888" y="265112"/>
            <a:ext cx="10972800" cy="1143001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600" b="1" dirty="0">
                <a:solidFill>
                  <a:srgbClr val="8CB63C"/>
                </a:solidFill>
              </a:rPr>
              <a:t>Bovengrondse tank niet in zijn geheel te verwijderen. </a:t>
            </a:r>
            <a:br>
              <a:rPr lang="nl-BE" sz="4000" b="1" dirty="0">
                <a:solidFill>
                  <a:srgbClr val="8CB63C"/>
                </a:solidFill>
              </a:rPr>
            </a:br>
            <a:r>
              <a:rPr lang="nl-BE" sz="2201" b="1" dirty="0">
                <a:solidFill>
                  <a:srgbClr val="8CB63C"/>
                </a:solidFill>
              </a:rPr>
              <a:t>Hoe gaan we te werk?</a:t>
            </a:r>
          </a:p>
        </p:txBody>
      </p:sp>
      <p:pic>
        <p:nvPicPr>
          <p:cNvPr id="2050" name="Picture 2" descr="Een bovengrondse mazouttank gaan we in 1 keer weghalen of verschroten in kleinere stukken.">
            <a:extLst>
              <a:ext uri="{FF2B5EF4-FFF2-40B4-BE49-F238E27FC236}">
                <a16:creationId xmlns:a16="http://schemas.microsoft.com/office/drawing/2014/main" id="{026A29B7-3A2B-7715-3155-ABB439C4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8" y="1844826"/>
            <a:ext cx="4014953" cy="30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1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E4F4F460-517B-8D46-801D-BC54952C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01" y="265112"/>
            <a:ext cx="10972800" cy="1143001"/>
          </a:xfrm>
        </p:spPr>
        <p:txBody>
          <a:bodyPr>
            <a:normAutofit/>
          </a:bodyPr>
          <a:lstStyle/>
          <a:p>
            <a:pPr algn="l"/>
            <a:r>
              <a:rPr lang="nl-BE" sz="3600" b="1" dirty="0">
                <a:solidFill>
                  <a:srgbClr val="8CB63C"/>
                </a:solidFill>
              </a:rPr>
              <a:t>Ondergrondse tank. </a:t>
            </a:r>
            <a:br>
              <a:rPr lang="nl-BE" sz="4000" b="1" dirty="0">
                <a:solidFill>
                  <a:srgbClr val="8CB63C"/>
                </a:solidFill>
              </a:rPr>
            </a:br>
            <a:r>
              <a:rPr lang="nl-BE" sz="2201" b="1" dirty="0">
                <a:solidFill>
                  <a:srgbClr val="8CB63C"/>
                </a:solidFill>
              </a:rPr>
              <a:t>Hoe gaan we te werk?</a:t>
            </a:r>
          </a:p>
        </p:txBody>
      </p:sp>
      <p:pic>
        <p:nvPicPr>
          <p:cNvPr id="18" name="Afbeelding 17" descr="Afbeelding met gebouw, buiten, persoon, person&#10;&#10;Automatisch gegenereerde beschrijving">
            <a:extLst>
              <a:ext uri="{FF2B5EF4-FFF2-40B4-BE49-F238E27FC236}">
                <a16:creationId xmlns:a16="http://schemas.microsoft.com/office/drawing/2014/main" id="{0E62626F-DEC1-0B46-B64F-FC6C1E97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9"/>
          <a:stretch/>
        </p:blipFill>
        <p:spPr>
          <a:xfrm>
            <a:off x="623888" y="4950894"/>
            <a:ext cx="1548853" cy="1531493"/>
          </a:xfrm>
          <a:prstGeom prst="rect">
            <a:avLst/>
          </a:prstGeom>
        </p:spPr>
      </p:pic>
      <p:pic>
        <p:nvPicPr>
          <p:cNvPr id="19" name="Afbeelding 18" descr="Afbeelding met buiten, persoon, person, bank&#10;&#10;Automatisch gegenereerde beschrijving">
            <a:extLst>
              <a:ext uri="{FF2B5EF4-FFF2-40B4-BE49-F238E27FC236}">
                <a16:creationId xmlns:a16="http://schemas.microsoft.com/office/drawing/2014/main" id="{C43F1784-4FC8-D34A-8CFE-BC6DC9E1F9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968" y="4955218"/>
            <a:ext cx="1548853" cy="1527170"/>
          </a:xfrm>
          <a:prstGeom prst="rect">
            <a:avLst/>
          </a:prstGeom>
        </p:spPr>
      </p:pic>
      <p:pic>
        <p:nvPicPr>
          <p:cNvPr id="20" name="Afbeelding 19" descr="Afbeelding met buiten, gebouw, baksteen, persoon&#10;&#10;Automatisch gegenereerde beschrijving">
            <a:extLst>
              <a:ext uri="{FF2B5EF4-FFF2-40B4-BE49-F238E27FC236}">
                <a16:creationId xmlns:a16="http://schemas.microsoft.com/office/drawing/2014/main" id="{666910A7-A456-244B-8469-F54A6415D4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048" y="4953939"/>
            <a:ext cx="1548853" cy="1528448"/>
          </a:xfrm>
          <a:prstGeom prst="rect">
            <a:avLst/>
          </a:prstGeom>
        </p:spPr>
      </p:pic>
      <p:pic>
        <p:nvPicPr>
          <p:cNvPr id="21" name="Afbeelding 20" descr="Afbeelding met gebouw, zitten, baksteen, oud&#10;&#10;Automatisch gegenereerde beschrijving">
            <a:extLst>
              <a:ext uri="{FF2B5EF4-FFF2-40B4-BE49-F238E27FC236}">
                <a16:creationId xmlns:a16="http://schemas.microsoft.com/office/drawing/2014/main" id="{7C67162A-1F39-EC46-AF67-826E549BF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"/>
          <a:stretch/>
        </p:blipFill>
        <p:spPr>
          <a:xfrm>
            <a:off x="6132128" y="4952388"/>
            <a:ext cx="1548853" cy="1530000"/>
          </a:xfrm>
          <a:prstGeom prst="rect">
            <a:avLst/>
          </a:prstGeom>
        </p:spPr>
      </p:pic>
      <p:pic>
        <p:nvPicPr>
          <p:cNvPr id="22" name="Afbeelding 21" descr="Afbeelding met buiten, weg, vrachtwagen, straat&#10;&#10;Automatisch gegenereerde beschrijving">
            <a:extLst>
              <a:ext uri="{FF2B5EF4-FFF2-40B4-BE49-F238E27FC236}">
                <a16:creationId xmlns:a16="http://schemas.microsoft.com/office/drawing/2014/main" id="{CB914C68-2323-CA4D-BDC8-B3E619AD43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10" y="510042"/>
            <a:ext cx="3801184" cy="5972345"/>
          </a:xfrm>
          <a:prstGeom prst="rect">
            <a:avLst/>
          </a:prstGeom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81674D04-18F8-C744-BAFA-903FBB5B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5" y="1643825"/>
            <a:ext cx="9634016" cy="33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1) </a:t>
            </a:r>
            <a:r>
              <a:rPr lang="fr-BE" altLang="nl-BE" sz="2601" dirty="0" err="1">
                <a:solidFill>
                  <a:srgbClr val="0070C0"/>
                </a:solidFill>
              </a:rPr>
              <a:t>Mazouttank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leeg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maken</a:t>
            </a:r>
            <a:endParaRPr lang="fr-BE" altLang="nl-BE" sz="260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2) </a:t>
            </a:r>
            <a:r>
              <a:rPr lang="fr-BE" altLang="nl-BE" sz="2601" dirty="0" err="1">
                <a:solidFill>
                  <a:srgbClr val="0070C0"/>
                </a:solidFill>
              </a:rPr>
              <a:t>Reinigen</a:t>
            </a:r>
            <a:r>
              <a:rPr lang="fr-BE" altLang="nl-BE" sz="2601" dirty="0">
                <a:solidFill>
                  <a:srgbClr val="0070C0"/>
                </a:solidFill>
              </a:rPr>
              <a:t> en </a:t>
            </a:r>
            <a:r>
              <a:rPr lang="fr-BE" altLang="nl-BE" sz="2601" dirty="0" err="1">
                <a:solidFill>
                  <a:srgbClr val="0070C0"/>
                </a:solidFill>
              </a:rPr>
              <a:t>uitgraven</a:t>
            </a:r>
            <a:r>
              <a:rPr lang="fr-BE" altLang="nl-BE" sz="2601" dirty="0">
                <a:solidFill>
                  <a:srgbClr val="0070C0"/>
                </a:solidFill>
              </a:rPr>
              <a:t> of </a:t>
            </a:r>
            <a:r>
              <a:rPr lang="fr-BE" altLang="nl-BE" sz="2601" dirty="0" err="1">
                <a:solidFill>
                  <a:srgbClr val="0070C0"/>
                </a:solidFill>
              </a:rPr>
              <a:t>opvullen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</a:p>
          <a:p>
            <a:pPr marL="0" indent="360367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met </a:t>
            </a:r>
            <a:r>
              <a:rPr lang="fr-BE" altLang="nl-BE" sz="2601" dirty="0" err="1">
                <a:solidFill>
                  <a:srgbClr val="0070C0"/>
                </a:solidFill>
              </a:rPr>
              <a:t>inert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materiaal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</a:p>
          <a:p>
            <a:pPr marL="457206" lvl="1" indent="0">
              <a:buNone/>
            </a:pPr>
            <a:r>
              <a:rPr lang="nl-BE" sz="2000" dirty="0">
                <a:solidFill>
                  <a:srgbClr val="0076BB"/>
                </a:solidFill>
              </a:rPr>
              <a:t>· </a:t>
            </a:r>
            <a:r>
              <a:rPr lang="fr-BE" altLang="nl-BE" sz="2000" dirty="0" err="1">
                <a:solidFill>
                  <a:srgbClr val="0070C0"/>
                </a:solidFill>
                <a:sym typeface="Wingdings 2" pitchFamily="18" charset="2"/>
              </a:rPr>
              <a:t>door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unieke</a:t>
            </a:r>
            <a:r>
              <a:rPr lang="fr-BE" altLang="nl-BE" sz="2000" dirty="0">
                <a:solidFill>
                  <a:srgbClr val="0070C0"/>
                </a:solidFill>
              </a:rPr>
              <a:t> </a:t>
            </a:r>
            <a:r>
              <a:rPr lang="fr-BE" altLang="nl-BE" sz="2000" dirty="0" err="1">
                <a:solidFill>
                  <a:srgbClr val="0070C0"/>
                </a:solidFill>
              </a:rPr>
              <a:t>reinigingswagen</a:t>
            </a:r>
            <a:endParaRPr lang="fr-BE" altLang="nl-BE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altLang="nl-BE" sz="2601" dirty="0">
                <a:solidFill>
                  <a:srgbClr val="0070C0"/>
                </a:solidFill>
              </a:rPr>
              <a:t>3) </a:t>
            </a:r>
            <a:r>
              <a:rPr lang="fr-BE" altLang="nl-BE" sz="2601" dirty="0" err="1">
                <a:solidFill>
                  <a:srgbClr val="0070C0"/>
                </a:solidFill>
              </a:rPr>
              <a:t>Verplicht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attest</a:t>
            </a:r>
            <a:r>
              <a:rPr lang="fr-BE" altLang="nl-BE" sz="2601" dirty="0">
                <a:solidFill>
                  <a:srgbClr val="0070C0"/>
                </a:solidFill>
              </a:rPr>
              <a:t> van </a:t>
            </a:r>
            <a:r>
              <a:rPr lang="fr-BE" altLang="nl-BE" sz="2601" dirty="0" err="1">
                <a:solidFill>
                  <a:srgbClr val="0070C0"/>
                </a:solidFill>
              </a:rPr>
              <a:t>buitendienststelling</a:t>
            </a:r>
            <a:endParaRPr lang="nl-BE" altLang="nl-BE" sz="260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9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BC492B0-8800-674B-B665-7BFD3F80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143001"/>
          </a:xfrm>
        </p:spPr>
        <p:txBody>
          <a:bodyPr>
            <a:noAutofit/>
          </a:bodyPr>
          <a:lstStyle/>
          <a:p>
            <a:r>
              <a:rPr lang="nl-BE" sz="3200" b="1" dirty="0">
                <a:solidFill>
                  <a:srgbClr val="8CB63C"/>
                </a:solidFill>
              </a:rPr>
              <a:t>Alles op 1 dag met unieke reinigingswagen en gecertificeerde technici</a:t>
            </a:r>
          </a:p>
        </p:txBody>
      </p:sp>
      <p:pic>
        <p:nvPicPr>
          <p:cNvPr id="8" name="Afbeelding 7" descr="Afbeelding met buiten, weg, vrachtwagen, straat&#10;&#10;Automatisch gegenereerde beschrijving">
            <a:extLst>
              <a:ext uri="{FF2B5EF4-FFF2-40B4-BE49-F238E27FC236}">
                <a16:creationId xmlns:a16="http://schemas.microsoft.com/office/drawing/2014/main" id="{6179452E-3F3F-6349-A697-629D01F773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0" y="1124744"/>
            <a:ext cx="3715218" cy="2473273"/>
          </a:xfrm>
          <a:prstGeom prst="rect">
            <a:avLst/>
          </a:prstGeom>
        </p:spPr>
      </p:pic>
      <p:pic>
        <p:nvPicPr>
          <p:cNvPr id="9" name="Afbeelding 8" descr="Afbeelding met persoon, buiten, weg, vrachtwagen&#10;&#10;Automatisch gegenereerde beschrijving">
            <a:extLst>
              <a:ext uri="{FF2B5EF4-FFF2-40B4-BE49-F238E27FC236}">
                <a16:creationId xmlns:a16="http://schemas.microsoft.com/office/drawing/2014/main" id="{CDB98EC9-A02C-9446-A809-A69A44905F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0" y="3846118"/>
            <a:ext cx="3715218" cy="2473273"/>
          </a:xfrm>
          <a:prstGeom prst="rect">
            <a:avLst/>
          </a:prstGeom>
        </p:spPr>
      </p:pic>
      <p:pic>
        <p:nvPicPr>
          <p:cNvPr id="10" name="Afbeelding 9" descr="Afbeelding met weg, buiten, vrachtwagen, straat&#10;&#10;Automatisch gegenereerde beschrijving">
            <a:extLst>
              <a:ext uri="{FF2B5EF4-FFF2-40B4-BE49-F238E27FC236}">
                <a16:creationId xmlns:a16="http://schemas.microsoft.com/office/drawing/2014/main" id="{AC00E617-5944-4D4E-AE61-B4663EB0CE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833" y="1124744"/>
            <a:ext cx="6985234" cy="51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9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4C62CD-A5BE-784D-944D-773AA2B9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" y="116632"/>
            <a:ext cx="10972800" cy="114300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8CB63C"/>
                </a:solidFill>
              </a:rPr>
              <a:t>Voordelen schuim </a:t>
            </a:r>
            <a:r>
              <a:rPr lang="nl-BE" sz="3600" b="1" dirty="0" err="1">
                <a:solidFill>
                  <a:srgbClr val="8CB63C"/>
                </a:solidFill>
              </a:rPr>
              <a:t>tov</a:t>
            </a:r>
            <a:r>
              <a:rPr lang="nl-BE" sz="3600" b="1" dirty="0">
                <a:solidFill>
                  <a:srgbClr val="8CB63C"/>
                </a:solidFill>
              </a:rPr>
              <a:t> zand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80D320-FF2A-FE47-BE04-8AA0A14CD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484313"/>
            <a:ext cx="11161241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 err="1">
                <a:solidFill>
                  <a:srgbClr val="0070C0"/>
                </a:solidFill>
              </a:rPr>
              <a:t>Betere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opvulling</a:t>
            </a:r>
            <a:r>
              <a:rPr lang="fr-BE" altLang="nl-BE" sz="2601" dirty="0">
                <a:solidFill>
                  <a:srgbClr val="0070C0"/>
                </a:solidFill>
              </a:rPr>
              <a:t> van de tank. </a:t>
            </a:r>
            <a:r>
              <a:rPr lang="fr-BE" altLang="nl-BE" sz="2601" dirty="0" err="1">
                <a:solidFill>
                  <a:srgbClr val="0070C0"/>
                </a:solidFill>
              </a:rPr>
              <a:t>Zand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raakt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nooit</a:t>
            </a:r>
            <a:r>
              <a:rPr lang="fr-BE" altLang="nl-BE" sz="2601" dirty="0">
                <a:solidFill>
                  <a:srgbClr val="0070C0"/>
                </a:solidFill>
              </a:rPr>
              <a:t> tot in de </a:t>
            </a:r>
            <a:r>
              <a:rPr lang="fr-BE" altLang="nl-BE" sz="2601" dirty="0" err="1">
                <a:solidFill>
                  <a:srgbClr val="0070C0"/>
                </a:solidFill>
              </a:rPr>
              <a:t>bovenste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hoeken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>
                <a:solidFill>
                  <a:srgbClr val="0070C0"/>
                </a:solidFill>
              </a:rPr>
              <a:t>Indien </a:t>
            </a:r>
            <a:r>
              <a:rPr lang="fr-BE" altLang="nl-BE" sz="2601" dirty="0" err="1">
                <a:solidFill>
                  <a:srgbClr val="0070C0"/>
                </a:solidFill>
              </a:rPr>
              <a:t>noodzakelijk</a:t>
            </a:r>
            <a:r>
              <a:rPr lang="fr-BE" altLang="nl-BE" sz="2601" dirty="0">
                <a:solidFill>
                  <a:srgbClr val="0070C0"/>
                </a:solidFill>
              </a:rPr>
              <a:t> kan de tank </a:t>
            </a:r>
            <a:r>
              <a:rPr lang="fr-BE" altLang="nl-BE" sz="2601" dirty="0" err="1">
                <a:solidFill>
                  <a:srgbClr val="0070C0"/>
                </a:solidFill>
              </a:rPr>
              <a:t>achteraf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eenvoudig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verwijderd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worden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</a:p>
          <a:p>
            <a:pPr marL="360363" indent="0">
              <a:buNone/>
              <a:defRPr/>
            </a:pPr>
            <a:r>
              <a:rPr lang="fr-BE" altLang="nl-BE" sz="2000" i="1" dirty="0" err="1">
                <a:solidFill>
                  <a:srgbClr val="0070C0"/>
                </a:solidFill>
              </a:rPr>
              <a:t>Bijvoorbeeld</a:t>
            </a:r>
            <a:r>
              <a:rPr lang="fr-BE" altLang="nl-BE" sz="2000" i="1" dirty="0">
                <a:solidFill>
                  <a:srgbClr val="0070C0"/>
                </a:solidFill>
              </a:rPr>
              <a:t> </a:t>
            </a:r>
            <a:r>
              <a:rPr lang="fr-BE" altLang="nl-BE" sz="2000" i="1" dirty="0" err="1">
                <a:solidFill>
                  <a:srgbClr val="0070C0"/>
                </a:solidFill>
              </a:rPr>
              <a:t>tijdens</a:t>
            </a:r>
            <a:r>
              <a:rPr lang="fr-BE" altLang="nl-BE" sz="2000" i="1" dirty="0">
                <a:solidFill>
                  <a:srgbClr val="0070C0"/>
                </a:solidFill>
              </a:rPr>
              <a:t> </a:t>
            </a:r>
            <a:r>
              <a:rPr lang="fr-BE" altLang="nl-BE" sz="2000" i="1" dirty="0" err="1">
                <a:solidFill>
                  <a:srgbClr val="0070C0"/>
                </a:solidFill>
              </a:rPr>
              <a:t>renovatiewerken</a:t>
            </a:r>
            <a:r>
              <a:rPr lang="fr-BE" altLang="nl-BE" sz="2000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 err="1">
                <a:solidFill>
                  <a:srgbClr val="0070C0"/>
                </a:solidFill>
              </a:rPr>
              <a:t>Geen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stabiliteitsproblemen</a:t>
            </a:r>
            <a:r>
              <a:rPr lang="fr-BE" altLang="nl-BE" sz="2601" dirty="0">
                <a:solidFill>
                  <a:srgbClr val="0070C0"/>
                </a:solidFill>
              </a:rPr>
              <a:t> of </a:t>
            </a:r>
            <a:r>
              <a:rPr lang="fr-BE" altLang="nl-BE" sz="2601" dirty="0" err="1">
                <a:solidFill>
                  <a:srgbClr val="0070C0"/>
                </a:solidFill>
              </a:rPr>
              <a:t>beschadigingen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nutsleidingen</a:t>
            </a:r>
            <a:r>
              <a:rPr lang="fr-BE" altLang="nl-BE" sz="2601" dirty="0">
                <a:solidFill>
                  <a:srgbClr val="0070C0"/>
                </a:solidFill>
              </a:rPr>
              <a:t>/</a:t>
            </a:r>
            <a:r>
              <a:rPr lang="fr-BE" altLang="nl-BE" sz="2601" dirty="0" err="1">
                <a:solidFill>
                  <a:srgbClr val="0070C0"/>
                </a:solidFill>
              </a:rPr>
              <a:t>riolering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 err="1">
                <a:solidFill>
                  <a:srgbClr val="0070C0"/>
                </a:solidFill>
              </a:rPr>
              <a:t>Stabiel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eindproduct</a:t>
            </a:r>
            <a:r>
              <a:rPr lang="fr-BE" altLang="nl-BE" sz="2601" dirty="0">
                <a:solidFill>
                  <a:srgbClr val="0070C0"/>
                </a:solidFill>
              </a:rPr>
              <a:t> – </a:t>
            </a:r>
            <a:r>
              <a:rPr lang="fr-BE" altLang="nl-BE" sz="2601" dirty="0" err="1">
                <a:solidFill>
                  <a:srgbClr val="0070C0"/>
                </a:solidFill>
              </a:rPr>
              <a:t>reageert</a:t>
            </a:r>
            <a:r>
              <a:rPr lang="fr-BE" altLang="nl-BE" sz="2601" dirty="0">
                <a:solidFill>
                  <a:srgbClr val="0070C0"/>
                </a:solidFill>
              </a:rPr>
              <a:t> niet op </a:t>
            </a:r>
            <a:r>
              <a:rPr lang="fr-BE" altLang="nl-BE" sz="2601" dirty="0" err="1">
                <a:solidFill>
                  <a:srgbClr val="0070C0"/>
                </a:solidFill>
              </a:rPr>
              <a:t>regen</a:t>
            </a:r>
            <a:r>
              <a:rPr lang="fr-BE" altLang="nl-BE" sz="2601" dirty="0">
                <a:solidFill>
                  <a:srgbClr val="0070C0"/>
                </a:solidFill>
              </a:rPr>
              <a:t>- of </a:t>
            </a:r>
            <a:r>
              <a:rPr lang="fr-BE" altLang="nl-BE" sz="2601" dirty="0" err="1">
                <a:solidFill>
                  <a:srgbClr val="0070C0"/>
                </a:solidFill>
              </a:rPr>
              <a:t>grondwater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nl-BE" sz="2601" dirty="0">
                <a:solidFill>
                  <a:srgbClr val="0076BB"/>
                </a:solidFill>
              </a:rPr>
              <a:t>· </a:t>
            </a:r>
            <a:r>
              <a:rPr lang="fr-BE" altLang="nl-BE" sz="2601" dirty="0" err="1">
                <a:solidFill>
                  <a:srgbClr val="0070C0"/>
                </a:solidFill>
              </a:rPr>
              <a:t>Volledig</a:t>
            </a:r>
            <a:r>
              <a:rPr lang="fr-BE" altLang="nl-BE" sz="2601" dirty="0">
                <a:solidFill>
                  <a:srgbClr val="0070C0"/>
                </a:solidFill>
              </a:rPr>
              <a:t> </a:t>
            </a:r>
            <a:r>
              <a:rPr lang="fr-BE" altLang="nl-BE" sz="2601" dirty="0" err="1">
                <a:solidFill>
                  <a:srgbClr val="0070C0"/>
                </a:solidFill>
              </a:rPr>
              <a:t>recycleerbaar</a:t>
            </a:r>
            <a:r>
              <a:rPr lang="fr-BE" altLang="nl-BE" sz="2601" dirty="0">
                <a:solidFill>
                  <a:srgbClr val="0070C0"/>
                </a:solidFill>
              </a:rPr>
              <a:t>.</a:t>
            </a:r>
            <a:endParaRPr lang="nl-BE" altLang="nl-BE" sz="2601" dirty="0">
              <a:solidFill>
                <a:srgbClr val="0070C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489EAB0-A22A-3141-A784-F0F4A04220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7" y="6021288"/>
            <a:ext cx="21802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276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Breedbeeld</PresentationFormat>
  <Paragraphs>205</Paragraphs>
  <Slides>18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PowerPoint-presentatie</vt:lpstr>
      <vt:lpstr>Wie zijn wij?</vt:lpstr>
      <vt:lpstr>Wetgeving tanksanering</vt:lpstr>
      <vt:lpstr>Wetgeving tanksanering</vt:lpstr>
      <vt:lpstr>PowerPoint-presentatie</vt:lpstr>
      <vt:lpstr>PowerPoint-presentatie</vt:lpstr>
      <vt:lpstr>Ondergrondse tank.  Hoe gaan we te werk?</vt:lpstr>
      <vt:lpstr>Alles op 1 dag met unieke reinigingswagen en gecertificeerde technici</vt:lpstr>
      <vt:lpstr>Voordelen schuim tov zand</vt:lpstr>
      <vt:lpstr>Veelgestelde vragen</vt:lpstr>
      <vt:lpstr>PowerPoint-presentatie</vt:lpstr>
      <vt:lpstr>PowerPoint-presentatie</vt:lpstr>
      <vt:lpstr>PowerPoint-presentatie</vt:lpstr>
      <vt:lpstr>Prijzen Haviland 2023</vt:lpstr>
      <vt:lpstr>Prijzen Haviland 2023</vt:lpstr>
      <vt:lpstr>PowerPoint-presentatie</vt:lpstr>
      <vt:lpstr>PowerPoint-presentatie</vt:lpstr>
      <vt:lpstr>PowerPoint-presentatie</vt:lpstr>
    </vt:vector>
  </TitlesOfParts>
  <Company>Comfort Energie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Lien.b</dc:creator>
  <cp:lastModifiedBy>Gwendoline Ziber</cp:lastModifiedBy>
  <cp:revision>168</cp:revision>
  <cp:lastPrinted>2016-02-11T07:46:20Z</cp:lastPrinted>
  <dcterms:created xsi:type="dcterms:W3CDTF">2016-02-10T13:24:54Z</dcterms:created>
  <dcterms:modified xsi:type="dcterms:W3CDTF">2023-10-06T06:50:26Z</dcterms:modified>
</cp:coreProperties>
</file>